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handoutMasterIdLst>
    <p:handoutMasterId r:id="rId50"/>
  </p:handout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6" r:id="rId32"/>
    <p:sldId id="308" r:id="rId33"/>
    <p:sldId id="311" r:id="rId34"/>
    <p:sldId id="310" r:id="rId35"/>
    <p:sldId id="286" r:id="rId36"/>
    <p:sldId id="289" r:id="rId37"/>
    <p:sldId id="288" r:id="rId38"/>
    <p:sldId id="287" r:id="rId39"/>
    <p:sldId id="312" r:id="rId40"/>
    <p:sldId id="313" r:id="rId41"/>
    <p:sldId id="315" r:id="rId42"/>
    <p:sldId id="314" r:id="rId43"/>
    <p:sldId id="318" r:id="rId44"/>
    <p:sldId id="317" r:id="rId45"/>
    <p:sldId id="322" r:id="rId46"/>
    <p:sldId id="319" r:id="rId47"/>
    <p:sldId id="32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44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showGuides="1">
      <p:cViewPr varScale="1">
        <p:scale>
          <a:sx n="87" d="100"/>
          <a:sy n="87" d="100"/>
        </p:scale>
        <p:origin x="102" y="180"/>
      </p:cViewPr>
      <p:guideLst>
        <p:guide orient="horz" pos="2160"/>
        <p:guide pos="3840"/>
        <p:guide orient="horz" pos="3960"/>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3787-D225-4F78-8E71-4DD8FC1EC8F1}" type="datetimeFigureOut">
              <a:rPr lang="en-US" smtClean="0"/>
              <a:t>5/1/2020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B2D29-8AC0-4FB1-933D-AD24ECC4354D}" type="slidenum">
              <a:rPr lang="en-US" smtClean="0"/>
              <a:t>‹#›</a:t>
            </a:fld>
            <a:endParaRPr lang="en-US"/>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625E-096F-494B-B7CE-A49E276A3A39}"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C895-EB1C-4157-9E46-0DF3298BA9C2}" type="slidenum">
              <a:rPr lang="en-US" smtClean="0"/>
              <a:t>‹#›</a:t>
            </a:fld>
            <a:endParaRPr lang="en-US"/>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43" name="Group 42"/>
          <p:cNvGrpSpPr/>
          <p:nvPr/>
        </p:nvGrpSpPr>
        <p:grpSpPr bwMode="invGray">
          <a:xfrm>
            <a:off x="-509872" y="0"/>
            <a:ext cx="13243109" cy="6858000"/>
            <a:chOff x="-382404" y="0"/>
            <a:chExt cx="9932332" cy="6858000"/>
          </a:xfrm>
        </p:grpSpPr>
        <p:grpSp>
          <p:nvGrpSpPr>
            <p:cNvPr id="44" name="Group 44"/>
            <p:cNvGrpSpPr/>
            <p:nvPr/>
          </p:nvGrpSpPr>
          <p:grpSpPr bwMode="invGray">
            <a:xfrm>
              <a:off x="0" y="0"/>
              <a:ext cx="9144000" cy="6858000"/>
              <a:chOff x="0" y="0"/>
              <a:chExt cx="9144000" cy="6858000"/>
            </a:xfrm>
          </p:grpSpPr>
          <p:grpSp>
            <p:nvGrpSpPr>
              <p:cNvPr id="70" name="Group 4"/>
              <p:cNvGrpSpPr/>
              <p:nvPr/>
            </p:nvGrpSpPr>
            <p:grpSpPr bwMode="invGray">
              <a:xfrm>
                <a:off x="0" y="0"/>
                <a:ext cx="2514600" cy="6858000"/>
                <a:chOff x="0" y="0"/>
                <a:chExt cx="2514600" cy="6858000"/>
              </a:xfrm>
            </p:grpSpPr>
            <p:sp>
              <p:nvSpPr>
                <p:cNvPr id="115" name="Rectangle 11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bwMode="invGray">
              <a:xfrm>
                <a:off x="422910" y="0"/>
                <a:ext cx="2514600" cy="6858000"/>
                <a:chOff x="0" y="0"/>
                <a:chExt cx="2514600" cy="6858000"/>
              </a:xfrm>
            </p:grpSpPr>
            <p:sp>
              <p:nvSpPr>
                <p:cNvPr id="85" name="Rectangle 8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bwMode="invGray">
              <a:xfrm rot="10800000">
                <a:off x="6629400" y="0"/>
                <a:ext cx="2514600" cy="6858000"/>
                <a:chOff x="0" y="0"/>
                <a:chExt cx="2514600" cy="6858000"/>
              </a:xfrm>
            </p:grpSpPr>
            <p:sp>
              <p:nvSpPr>
                <p:cNvPr id="78" name="Rectangle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88"/>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bwMode="ltGray">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8" name="Picture Placeholder 7" descr="An empty placeholder to add an image. Click on the placeholder and select the image that you wish to add"/>
          <p:cNvSpPr>
            <a:spLocks noGrp="1"/>
          </p:cNvSpPr>
          <p:nvPr>
            <p:ph type="pic" sz="quarter" idx="13" hasCustomPrompt="1"/>
          </p:nvPr>
        </p:nvSpPr>
        <p:spPr>
          <a:xfrm>
            <a:off x="1195939" y="2695635"/>
            <a:ext cx="4414838" cy="3551578"/>
          </a:xfrm>
        </p:spPr>
        <p:txBody>
          <a:bodyPr/>
          <a:lstStyle>
            <a:lvl1pPr marL="68580" indent="0">
              <a:buNone/>
              <a:defRPr/>
            </a:lvl1pPr>
          </a:lstStyle>
          <a:p>
            <a:r>
              <a:rPr lang="en-US" dirty="0"/>
              <a:t>Insert product photo here</a:t>
            </a:r>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lumMod val="50000"/>
                  </a:schemeClr>
                </a:solidFill>
              </a:defRPr>
            </a:lvl1pPr>
          </a:lstStyle>
          <a:p>
            <a:fld id="{401CF334-2D5C-4859-84A6-CA7E6E43FAEB}" type="slidenum">
              <a:rPr lang="en-US" smtClean="0"/>
              <a:pPr/>
              <a:t>‹#›</a:t>
            </a:fld>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lumMod val="50000"/>
                  </a:schemeClr>
                </a:solidFill>
              </a:defRPr>
            </a:lvl1pPr>
          </a:lstStyle>
          <a:p>
            <a:r>
              <a:rPr lang="en-US"/>
              <a:t>Add a footer</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5FB4A4D-BEB3-42DE-8D0E-DB8F0B5DA3ED}" type="datetime1">
              <a:rPr lang="en-US" smtClean="0"/>
              <a:t>5/1/2020</a:t>
            </a:fld>
            <a:endParaRPr lang="en-US"/>
          </a:p>
        </p:txBody>
      </p:sp>
    </p:spTree>
    <p:extLst>
      <p:ext uri="{BB962C8B-B14F-4D97-AF65-F5344CB8AC3E}">
        <p14:creationId xmlns:p14="http://schemas.microsoft.com/office/powerpoint/2010/main" val="40354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23DA557D-1DB1-46C0-998A-94433545C341}" type="datetime1">
              <a:rPr lang="en-US" smtClean="0"/>
              <a:t>5/1/2020</a:t>
            </a:fld>
            <a:endParaRPr lang="en-US"/>
          </a:p>
        </p:txBody>
      </p:sp>
    </p:spTree>
    <p:extLst>
      <p:ext uri="{BB962C8B-B14F-4D97-AF65-F5344CB8AC3E}">
        <p14:creationId xmlns:p14="http://schemas.microsoft.com/office/powerpoint/2010/main" val="38573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979A610B-0B0E-4C6C-A7A6-0853CA34DDCA}" type="datetime1">
              <a:rPr lang="en-US" smtClean="0"/>
              <a:t>5/1/2020</a:t>
            </a:fld>
            <a:endParaRPr lang="en-US"/>
          </a:p>
        </p:txBody>
      </p:sp>
    </p:spTree>
    <p:extLst>
      <p:ext uri="{BB962C8B-B14F-4D97-AF65-F5344CB8AC3E}">
        <p14:creationId xmlns:p14="http://schemas.microsoft.com/office/powerpoint/2010/main" val="3781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5/1/2020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362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2FF0C144-8206-4C57-B7F2-12168FDC6C23}" type="datetime1">
              <a:rPr lang="en-US" smtClean="0"/>
              <a:t>5/1/2020</a:t>
            </a:fld>
            <a:endParaRPr lang="en-US"/>
          </a:p>
        </p:txBody>
      </p:sp>
    </p:spTree>
    <p:extLst>
      <p:ext uri="{BB962C8B-B14F-4D97-AF65-F5344CB8AC3E}">
        <p14:creationId xmlns:p14="http://schemas.microsoft.com/office/powerpoint/2010/main" val="19638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664C8FB8-1142-402E-8BCA-4DC30F103E56}" type="datetime1">
              <a:rPr lang="en-US" smtClean="0"/>
              <a:t>5/1/2020</a:t>
            </a:fld>
            <a:endParaRPr lang="en-US"/>
          </a:p>
        </p:txBody>
      </p:sp>
    </p:spTree>
    <p:extLst>
      <p:ext uri="{BB962C8B-B14F-4D97-AF65-F5344CB8AC3E}">
        <p14:creationId xmlns:p14="http://schemas.microsoft.com/office/powerpoint/2010/main" val="39930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065BCBAD-D360-40D3-A33A-B189CE27C2FB}" type="datetime1">
              <a:rPr lang="en-US" smtClean="0"/>
              <a:t>5/1/2020</a:t>
            </a:fld>
            <a:endParaRPr lang="en-US"/>
          </a:p>
        </p:txBody>
      </p:sp>
    </p:spTree>
    <p:extLst>
      <p:ext uri="{BB962C8B-B14F-4D97-AF65-F5344CB8AC3E}">
        <p14:creationId xmlns:p14="http://schemas.microsoft.com/office/powerpoint/2010/main" val="5694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7" name="Date Placeholder 6"/>
          <p:cNvSpPr>
            <a:spLocks noGrp="1"/>
          </p:cNvSpPr>
          <p:nvPr>
            <p:ph type="dt" sz="half" idx="10"/>
          </p:nvPr>
        </p:nvSpPr>
        <p:spPr/>
        <p:txBody>
          <a:bodyPr/>
          <a:lstStyle/>
          <a:p>
            <a:fld id="{6A93471D-48A1-4899-AFFF-8ACC56D03BF3}" type="datetime1">
              <a:rPr lang="en-US" smtClean="0"/>
              <a:t>5/1/2020</a:t>
            </a:fld>
            <a:endParaRPr lang="en-US"/>
          </a:p>
        </p:txBody>
      </p:sp>
    </p:spTree>
    <p:extLst>
      <p:ext uri="{BB962C8B-B14F-4D97-AF65-F5344CB8AC3E}">
        <p14:creationId xmlns:p14="http://schemas.microsoft.com/office/powerpoint/2010/main" val="4241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3" name="Date Placeholder 2"/>
          <p:cNvSpPr>
            <a:spLocks noGrp="1"/>
          </p:cNvSpPr>
          <p:nvPr>
            <p:ph type="dt" sz="half" idx="10"/>
          </p:nvPr>
        </p:nvSpPr>
        <p:spPr/>
        <p:txBody>
          <a:bodyPr/>
          <a:lstStyle/>
          <a:p>
            <a:fld id="{44400513-7D68-4635-8489-06A9AFAAD13D}" type="datetime1">
              <a:rPr lang="en-US" smtClean="0"/>
              <a:t>5/1/2020</a:t>
            </a:fld>
            <a:endParaRPr lang="en-US"/>
          </a:p>
        </p:txBody>
      </p:sp>
    </p:spTree>
    <p:extLst>
      <p:ext uri="{BB962C8B-B14F-4D97-AF65-F5344CB8AC3E}">
        <p14:creationId xmlns:p14="http://schemas.microsoft.com/office/powerpoint/2010/main" val="18822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
        <p:nvSpPr>
          <p:cNvPr id="2" name="Date Placeholder 1"/>
          <p:cNvSpPr>
            <a:spLocks noGrp="1"/>
          </p:cNvSpPr>
          <p:nvPr>
            <p:ph type="dt" sz="half" idx="10"/>
          </p:nvPr>
        </p:nvSpPr>
        <p:spPr/>
        <p:txBody>
          <a:bodyPr/>
          <a:lstStyle/>
          <a:p>
            <a:fld id="{746736AC-4807-4E91-B671-F9B91617C7B3}" type="datetime1">
              <a:rPr lang="en-US" smtClean="0"/>
              <a:t>5/1/2020</a:t>
            </a:fld>
            <a:endParaRPr lang="en-US"/>
          </a:p>
        </p:txBody>
      </p:sp>
    </p:spTree>
    <p:extLst>
      <p:ext uri="{BB962C8B-B14F-4D97-AF65-F5344CB8AC3E}">
        <p14:creationId xmlns:p14="http://schemas.microsoft.com/office/powerpoint/2010/main" val="16921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bwMode="invGray">
          <a:xfrm>
            <a:off x="-509872" y="0"/>
            <a:ext cx="13243109" cy="6858000"/>
            <a:chOff x="-382404" y="0"/>
            <a:chExt cx="9932332" cy="6858000"/>
          </a:xfrm>
        </p:grpSpPr>
        <p:grpSp>
          <p:nvGrpSpPr>
            <p:cNvPr id="45" name="Group 44"/>
            <p:cNvGrpSpPr/>
            <p:nvPr/>
          </p:nvGrpSpPr>
          <p:grpSpPr bwMode="invGray">
            <a:xfrm>
              <a:off x="0" y="0"/>
              <a:ext cx="9144000" cy="6858000"/>
              <a:chOff x="0" y="0"/>
              <a:chExt cx="9144000" cy="6858000"/>
            </a:xfrm>
          </p:grpSpPr>
          <p:grpSp>
            <p:nvGrpSpPr>
              <p:cNvPr id="72" name="Group 4"/>
              <p:cNvGrpSpPr/>
              <p:nvPr/>
            </p:nvGrpSpPr>
            <p:grpSpPr bwMode="invGray">
              <a:xfrm>
                <a:off x="0" y="0"/>
                <a:ext cx="2514600" cy="6858000"/>
                <a:chOff x="0" y="0"/>
                <a:chExt cx="2514600" cy="6858000"/>
              </a:xfrm>
            </p:grpSpPr>
            <p:sp>
              <p:nvSpPr>
                <p:cNvPr id="84" name="Rectangle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bwMode="invGray">
              <a:xfrm>
                <a:off x="422910" y="0"/>
                <a:ext cx="2514600" cy="6858000"/>
                <a:chOff x="0" y="0"/>
                <a:chExt cx="2514600" cy="6858000"/>
              </a:xfrm>
            </p:grpSpPr>
            <p:sp>
              <p:nvSpPr>
                <p:cNvPr id="81" name="Rectangle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bwMode="invGray">
              <a:xfrm rot="10800000">
                <a:off x="6629400" y="0"/>
                <a:ext cx="2514600" cy="6858000"/>
                <a:chOff x="0" y="0"/>
                <a:chExt cx="2514600" cy="6858000"/>
              </a:xfrm>
            </p:grpSpPr>
            <p:sp>
              <p:nvSpPr>
                <p:cNvPr id="78" name="Rectangle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Rectangle 60"/>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188597" y="5724836"/>
            <a:ext cx="4658219" cy="365125"/>
          </a:xfrm>
        </p:spPr>
        <p:txBody>
          <a:bodyPr>
            <a:normAutofit/>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1222DBCC-10C7-4CB5-9734-C5542D870FBB}" type="datetime1">
              <a:rPr lang="en-US" smtClean="0"/>
              <a:t>5/1/2020</a:t>
            </a:fld>
            <a:endParaRPr lang="en-US"/>
          </a:p>
        </p:txBody>
      </p:sp>
    </p:spTree>
    <p:extLst>
      <p:ext uri="{BB962C8B-B14F-4D97-AF65-F5344CB8AC3E}">
        <p14:creationId xmlns:p14="http://schemas.microsoft.com/office/powerpoint/2010/main" val="12119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bwMode="invGray">
          <a:xfrm>
            <a:off x="-509872" y="0"/>
            <a:ext cx="13243109" cy="6858000"/>
            <a:chOff x="-382404" y="0"/>
            <a:chExt cx="9932332" cy="6858000"/>
          </a:xfrm>
        </p:grpSpPr>
        <p:grpSp>
          <p:nvGrpSpPr>
            <p:cNvPr id="45" name="Group 44"/>
            <p:cNvGrpSpPr/>
            <p:nvPr/>
          </p:nvGrpSpPr>
          <p:grpSpPr bwMode="invGray">
            <a:xfrm>
              <a:off x="0" y="0"/>
              <a:ext cx="9144000" cy="6858000"/>
              <a:chOff x="0" y="0"/>
              <a:chExt cx="9144000" cy="6858000"/>
            </a:xfrm>
          </p:grpSpPr>
          <p:grpSp>
            <p:nvGrpSpPr>
              <p:cNvPr id="75" name="Group 4"/>
              <p:cNvGrpSpPr/>
              <p:nvPr/>
            </p:nvGrpSpPr>
            <p:grpSpPr bwMode="invGray">
              <a:xfrm>
                <a:off x="0" y="0"/>
                <a:ext cx="2514600" cy="6858000"/>
                <a:chOff x="0" y="0"/>
                <a:chExt cx="2514600" cy="6858000"/>
              </a:xfrm>
            </p:grpSpPr>
            <p:sp>
              <p:nvSpPr>
                <p:cNvPr id="87" name="Rectangle 8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bwMode="invGray">
              <a:xfrm>
                <a:off x="422910" y="0"/>
                <a:ext cx="2514600" cy="6858000"/>
                <a:chOff x="0" y="0"/>
                <a:chExt cx="2514600" cy="6858000"/>
              </a:xfrm>
            </p:grpSpPr>
            <p:sp>
              <p:nvSpPr>
                <p:cNvPr id="84" name="Rectangle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bwMode="invGray">
              <a:xfrm rot="10800000">
                <a:off x="6629400" y="0"/>
                <a:ext cx="2514600" cy="6858000"/>
                <a:chOff x="0" y="0"/>
                <a:chExt cx="2514600" cy="6858000"/>
              </a:xfrm>
            </p:grpSpPr>
            <p:sp>
              <p:nvSpPr>
                <p:cNvPr id="81" name="Rectangle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1340278" y="693795"/>
            <a:ext cx="4479497" cy="5468112"/>
          </a:xfrm>
        </p:spPr>
        <p:txBody>
          <a:bodyPr/>
          <a:lstStyle>
            <a:lvl1pPr marL="0" indent="0">
              <a:buNone/>
              <a:defRPr sz="3200">
                <a:solidFill>
                  <a:schemeClr val="accent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223346AD-5C1D-4E35-A3CE-CF8952DE9936}" type="datetime1">
              <a:rPr lang="en-US" smtClean="0"/>
              <a:t>5/1/2020</a:t>
            </a:fld>
            <a:endParaRPr lang="en-US"/>
          </a:p>
        </p:txBody>
      </p:sp>
    </p:spTree>
    <p:extLst>
      <p:ext uri="{BB962C8B-B14F-4D97-AF65-F5344CB8AC3E}">
        <p14:creationId xmlns:p14="http://schemas.microsoft.com/office/powerpoint/2010/main" val="32921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bwMode="invGray">
          <a:xfrm>
            <a:off x="-506608" y="0"/>
            <a:ext cx="13243109" cy="6858000"/>
            <a:chOff x="-382404" y="0"/>
            <a:chExt cx="9932332" cy="6858000"/>
          </a:xfrm>
        </p:grpSpPr>
        <p:grpSp>
          <p:nvGrpSpPr>
            <p:cNvPr id="43" name="Group 44"/>
            <p:cNvGrpSpPr/>
            <p:nvPr/>
          </p:nvGrpSpPr>
          <p:grpSpPr bwMode="invGray">
            <a:xfrm>
              <a:off x="0" y="0"/>
              <a:ext cx="9144000" cy="6858000"/>
              <a:chOff x="0" y="0"/>
              <a:chExt cx="9144000" cy="6858000"/>
            </a:xfrm>
          </p:grpSpPr>
          <p:grpSp>
            <p:nvGrpSpPr>
              <p:cNvPr id="101" name="Group 4"/>
              <p:cNvGrpSpPr/>
              <p:nvPr/>
            </p:nvGrpSpPr>
            <p:grpSpPr bwMode="invGray">
              <a:xfrm>
                <a:off x="0" y="0"/>
                <a:ext cx="2514600" cy="6858000"/>
                <a:chOff x="0" y="0"/>
                <a:chExt cx="2514600" cy="6858000"/>
              </a:xfrm>
            </p:grpSpPr>
            <p:sp>
              <p:nvSpPr>
                <p:cNvPr id="113" name="Rectangle 112"/>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bwMode="invGray">
              <a:xfrm>
                <a:off x="422910" y="0"/>
                <a:ext cx="2514600" cy="6858000"/>
                <a:chOff x="0" y="0"/>
                <a:chExt cx="2514600" cy="6858000"/>
              </a:xfrm>
            </p:grpSpPr>
            <p:sp>
              <p:nvSpPr>
                <p:cNvPr id="110" name="Rectangle 109"/>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bwMode="invGray">
              <a:xfrm rot="10800000">
                <a:off x="6629400" y="0"/>
                <a:ext cx="2514600" cy="6858000"/>
                <a:chOff x="0" y="0"/>
                <a:chExt cx="2514600" cy="6858000"/>
              </a:xfrm>
            </p:grpSpPr>
            <p:sp>
              <p:nvSpPr>
                <p:cNvPr id="107" name="Rectangle 10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39097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100">
                <a:solidFill>
                  <a:schemeClr val="accent1">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100">
                <a:solidFill>
                  <a:srgbClr val="FEFEFE"/>
                </a:solidFill>
              </a:defRPr>
            </a:lvl1pPr>
          </a:lstStyle>
          <a:p>
            <a:fld id="{401CF334-2D5C-4859-84A6-CA7E6E43FAEB}" type="slidenum">
              <a:rPr lang="en-US" smtClean="0"/>
              <a:pPr/>
              <a:t>‹#›</a:t>
            </a:fld>
            <a:endParaRPr lang="en-US"/>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100">
                <a:solidFill>
                  <a:srgbClr val="FEFEFE"/>
                </a:solidFill>
              </a:defRPr>
            </a:lvl1pPr>
          </a:lstStyle>
          <a:p>
            <a:fld id="{EED287B1-10B2-498E-AB88-8F08CA169E5C}" type="datetime1">
              <a:rPr lang="en-US" smtClean="0"/>
              <a:pPr/>
              <a:t>5/1/2020</a:t>
            </a:fld>
            <a:endParaRPr lang="en-US" dirty="0"/>
          </a:p>
        </p:txBody>
      </p:sp>
    </p:spTree>
    <p:extLst>
      <p:ext uri="{BB962C8B-B14F-4D97-AF65-F5344CB8AC3E}">
        <p14:creationId xmlns:p14="http://schemas.microsoft.com/office/powerpoint/2010/main" val="20085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0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864" userDrawn="1">
          <p15:clr>
            <a:srgbClr val="F26B43"/>
          </p15:clr>
        </p15:guide>
        <p15:guide id="3" pos="67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www.onitshacitymarathon.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nexconafrican.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3239"/>
            <a:ext cx="10895682" cy="1702160"/>
          </a:xfrm>
        </p:spPr>
        <p:txBody>
          <a:bodyPr>
            <a:normAutofit/>
          </a:bodyPr>
          <a:lstStyle/>
          <a:p>
            <a:pPr algn="ctr"/>
            <a:r>
              <a:rPr lang="en-US" b="1" dirty="0"/>
              <a:t>SHARING INFORMATION ON PROGRESS (SIP) APRIL 2020</a:t>
            </a:r>
            <a:endParaRPr lang="en-US" dirty="0"/>
          </a:p>
        </p:txBody>
      </p:sp>
      <p:sp>
        <p:nvSpPr>
          <p:cNvPr id="3" name="Subtitle 2"/>
          <p:cNvSpPr>
            <a:spLocks noGrp="1"/>
          </p:cNvSpPr>
          <p:nvPr>
            <p:ph type="subTitle" idx="1"/>
          </p:nvPr>
        </p:nvSpPr>
        <p:spPr>
          <a:xfrm>
            <a:off x="6311153" y="6988862"/>
            <a:ext cx="6170958" cy="45719"/>
          </a:xfrm>
        </p:spPr>
        <p:txBody>
          <a:bodyPr>
            <a:normAutofit fontScale="25000" lnSpcReduction="20000"/>
          </a:bodyPr>
          <a:lstStyle/>
          <a:p>
            <a:pPr algn="ctr"/>
            <a:endParaRPr lang="en-US" sz="14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67825" y="348789"/>
            <a:ext cx="1234443" cy="1423419"/>
          </a:xfrm>
          <a:prstGeom prst="rect">
            <a:avLst/>
          </a:prstGeom>
        </p:spPr>
      </p:pic>
      <p:sp>
        <p:nvSpPr>
          <p:cNvPr id="5" name="Rectangle 4"/>
          <p:cNvSpPr/>
          <p:nvPr/>
        </p:nvSpPr>
        <p:spPr>
          <a:xfrm>
            <a:off x="-2379643" y="1772208"/>
            <a:ext cx="8690796"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rPr>
              <a:t>Onitsha Business School</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92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024" y="2104222"/>
            <a:ext cx="9006832" cy="4310026"/>
          </a:xfrm>
          <a:prstGeom prst="rect">
            <a:avLst/>
          </a:prstGeom>
        </p:spPr>
        <p:txBody>
          <a:bodyPr wrap="square">
            <a:spAutoFit/>
          </a:bodyPr>
          <a:lstStyle/>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PURPOSE AND </a:t>
            </a:r>
            <a:r>
              <a:rPr lang="en-US" sz="2400" b="1" dirty="0" smtClean="0">
                <a:solidFill>
                  <a:srgbClr val="A5644E"/>
                </a:solidFill>
                <a:latin typeface="Tahoma" panose="020B0604030504040204" pitchFamily="34" charset="0"/>
                <a:ea typeface="Calibri" panose="020F0502020204030204" pitchFamily="34" charset="0"/>
                <a:cs typeface="Times New Roman" panose="02020603050405020304" pitchFamily="18" charset="0"/>
              </a:rPr>
              <a:t>VALUES</a:t>
            </a:r>
          </a:p>
          <a:p>
            <a:pPr algn="just">
              <a:lnSpc>
                <a:spcPct val="107000"/>
              </a:lnSpc>
            </a:pPr>
            <a:r>
              <a:rPr lang="en-US" sz="2400" b="1" dirty="0" smtClean="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Principle 1 | Purpose </a:t>
            </a: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We will develop the capabilities of students to be future generators of sustainable value for business and society at large and to work for an inclusive and sustainable global economy</a:t>
            </a:r>
            <a:r>
              <a:rPr lang="en-US" sz="2400" i="1"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sz="2400" b="1" dirty="0" smtClean="0">
              <a:solidFill>
                <a:srgbClr val="000000"/>
              </a:solidFill>
              <a:latin typeface="Tahoma" panose="020B0604030504040204" pitchFamily="34" charset="0"/>
              <a:ea typeface="Calibri" panose="020F0502020204030204" pitchFamily="34" charset="0"/>
              <a:cs typeface="TH SarabunPSK"/>
            </a:endParaRPr>
          </a:p>
          <a:p>
            <a:pPr algn="just"/>
            <a:r>
              <a:rPr lang="en-US" sz="2400" b="1" dirty="0" smtClean="0">
                <a:solidFill>
                  <a:srgbClr val="A5644E"/>
                </a:solidFill>
                <a:latin typeface="Tahoma" panose="020B0604030504040204" pitchFamily="34" charset="0"/>
                <a:ea typeface="Calibri" panose="020F0502020204030204" pitchFamily="34" charset="0"/>
                <a:cs typeface="TH SarabunPSK"/>
              </a:rPr>
              <a:t>Principle </a:t>
            </a:r>
            <a:r>
              <a:rPr lang="en-US" sz="2400" b="1" dirty="0">
                <a:solidFill>
                  <a:srgbClr val="A5644E"/>
                </a:solidFill>
                <a:latin typeface="Tahoma" panose="020B0604030504040204" pitchFamily="34" charset="0"/>
                <a:ea typeface="Calibri" panose="020F0502020204030204" pitchFamily="34" charset="0"/>
                <a:cs typeface="TH SarabunPSK"/>
              </a:rPr>
              <a:t>2 |Values </a:t>
            </a:r>
            <a:r>
              <a:rPr lang="en-US" sz="2400" dirty="0">
                <a:solidFill>
                  <a:srgbClr val="000000"/>
                </a:solidFill>
                <a:latin typeface="Tahoma" panose="020B0604030504040204" pitchFamily="34" charset="0"/>
                <a:ea typeface="Calibri" panose="020F0502020204030204" pitchFamily="34" charset="0"/>
                <a:cs typeface="TH SarabunPSK"/>
              </a:rPr>
              <a:t>We will incorporate into our academic activities and curricula the values of global social responsibility as portrayed in international initiatives such as the United Nations Global Compact </a:t>
            </a:r>
            <a:endParaRPr lang="en-US" sz="2400" dirty="0">
              <a:solidFill>
                <a:srgbClr val="000000"/>
              </a:solidFill>
              <a:effectLst/>
              <a:latin typeface="TH SarabunPSK"/>
              <a:ea typeface="Calibri" panose="020F0502020204030204" pitchFamily="34" charset="0"/>
              <a:cs typeface="TH SarabunPSK"/>
            </a:endParaRPr>
          </a:p>
        </p:txBody>
      </p:sp>
    </p:spTree>
    <p:extLst>
      <p:ext uri="{BB962C8B-B14F-4D97-AF65-F5344CB8AC3E}">
        <p14:creationId xmlns:p14="http://schemas.microsoft.com/office/powerpoint/2010/main" val="17722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35" y="1488894"/>
            <a:ext cx="8864958" cy="4044056"/>
          </a:xfrm>
          <a:prstGeom prst="rect">
            <a:avLst/>
          </a:prstGeom>
        </p:spPr>
        <p:txBody>
          <a:bodyPr wrap="square">
            <a:spAutoFit/>
          </a:bodyPr>
          <a:lstStyle/>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Principle 3|Method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We will create educational frameworks, materials, processes and environments that enable effective learning experiences for responsible leadership.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Principle 4 |Research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We will engage in conceptual and empirical research that advances our understanding about the role, dynamics, and impact of corporations in the creation of sustainable social, environmental and economic value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772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57" y="1134501"/>
            <a:ext cx="9032383" cy="4834400"/>
          </a:xfrm>
          <a:prstGeom prst="rect">
            <a:avLst/>
          </a:prstGeom>
        </p:spPr>
        <p:txBody>
          <a:bodyPr wrap="square">
            <a:spAutoFit/>
          </a:bodyPr>
          <a:lstStyle/>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Principle 5|Partnership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We will interact with managers of business corporations to extend our knowledge of their challenges in meeting social and environmental responsibilities and to explore jointly effective approaches to meeting these challenges.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Principle 6|Dialogue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We will facilitate and support dialog and debate among educators, students, business, government, consumers, media, civil society organizations and other interested groups and stakeholders on critical issues related to global social responsibility and sustainability.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42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869" y="1842541"/>
            <a:ext cx="8555865" cy="2858539"/>
          </a:xfrm>
          <a:prstGeom prst="rect">
            <a:avLst/>
          </a:prstGeom>
        </p:spPr>
        <p:txBody>
          <a:bodyPr wrap="square">
            <a:spAutoFit/>
          </a:bodyPr>
          <a:lstStyle/>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Onitsha Business School engages in partnership and dialogue with stakeholders and participants of the corporate network for the development of learning environment, student knowledge, skills and opportunities. These links have been strengthened with engaging activities and actions. Stakeholders have taken part in conferences and workshops, given guest lectures </a:t>
            </a:r>
            <a:r>
              <a:rPr lang="en-US" sz="2400" dirty="0" smtClean="0">
                <a:solidFill>
                  <a:srgbClr val="000000"/>
                </a:solidFill>
                <a:latin typeface="Tahoma" panose="020B0604030504040204" pitchFamily="34" charset="0"/>
                <a:ea typeface="Calibri" panose="020F0502020204030204" pitchFamily="34" charset="0"/>
                <a:cs typeface="Times New Roman" panose="02020603050405020304" pitchFamily="18" charset="0"/>
              </a:rPr>
              <a:t>at</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0000"/>
                </a:solidFill>
                <a:latin typeface="Tahoma" panose="020B0604030504040204" pitchFamily="34" charset="0"/>
                <a:ea typeface="Calibri" panose="020F0502020204030204" pitchFamily="34" charset="0"/>
                <a:cs typeface="Times New Roman" panose="02020603050405020304" pitchFamily="18" charset="0"/>
              </a:rPr>
              <a:t>Onitsha </a:t>
            </a: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Business School. </a:t>
            </a:r>
            <a:endParaRPr lang="en-US" sz="2400" dirty="0" smtClean="0">
              <a:solidFill>
                <a:srgbClr val="000000"/>
              </a:solidFill>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55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961" y="1765863"/>
            <a:ext cx="8903594" cy="3253711"/>
          </a:xfrm>
          <a:prstGeom prst="rect">
            <a:avLst/>
          </a:prstGeom>
        </p:spPr>
        <p:txBody>
          <a:bodyPr wrap="square">
            <a:spAutoFit/>
          </a:bodyPr>
          <a:lstStyle/>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In August  2019, Onitsha Business School organized its fourth breakfast meeting in collaboration with Onitsha Chamber of Commerce, Mines and Industry at Onitsha, Anambra State in the Breakfast Series: Nigeria Economy Intelligence Estimate (NEIE) </a:t>
            </a:r>
            <a:r>
              <a:rPr lang="en-US" sz="2400" dirty="0">
                <a:latin typeface="Tahoma" panose="020B0604030504040204" pitchFamily="34" charset="0"/>
                <a:ea typeface="Calibri" panose="020F0502020204030204" pitchFamily="34" charset="0"/>
                <a:cs typeface="Times New Roman" panose="02020603050405020304" pitchFamily="18" charset="0"/>
              </a:rPr>
              <a:t>The topic for discussion was African Continental Free Trade Area (AFCTA): Prospects &amp; Challenges</a:t>
            </a: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 The breakfast meeting was attended by the business community in Anambra State, students and staff of Onitsha Business School.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60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1120" y="2510239"/>
            <a:ext cx="5961888" cy="1754326"/>
          </a:xfrm>
          <a:prstGeom prst="rect">
            <a:avLst/>
          </a:prstGeom>
        </p:spPr>
        <p:txBody>
          <a:bodyPr wrap="none">
            <a:spAutoFit/>
          </a:bodyPr>
          <a:lstStyle/>
          <a:p>
            <a:pPr algn="ctr"/>
            <a:r>
              <a:rPr lang="en-US" sz="3600" b="1" dirty="0">
                <a:solidFill>
                  <a:srgbClr val="A5644E"/>
                </a:solidFill>
                <a:latin typeface="Tahoma" panose="020B0604030504040204" pitchFamily="34" charset="0"/>
                <a:ea typeface="Calibri" panose="020F0502020204030204" pitchFamily="34" charset="0"/>
              </a:rPr>
              <a:t>PROJECT AND ACTIVITY </a:t>
            </a:r>
            <a:endParaRPr lang="en-US" sz="3600" b="1" dirty="0" smtClean="0">
              <a:solidFill>
                <a:srgbClr val="A5644E"/>
              </a:solidFill>
              <a:latin typeface="Tahoma" panose="020B0604030504040204" pitchFamily="34" charset="0"/>
              <a:ea typeface="Calibri" panose="020F0502020204030204" pitchFamily="34" charset="0"/>
            </a:endParaRPr>
          </a:p>
          <a:p>
            <a:pPr algn="ctr"/>
            <a:r>
              <a:rPr lang="en-US" sz="3600" b="1" dirty="0" smtClean="0">
                <a:solidFill>
                  <a:srgbClr val="A5644E"/>
                </a:solidFill>
                <a:latin typeface="Tahoma" panose="020B0604030504040204" pitchFamily="34" charset="0"/>
                <a:ea typeface="Calibri" panose="020F0502020204030204" pitchFamily="34" charset="0"/>
              </a:rPr>
              <a:t>BY </a:t>
            </a:r>
          </a:p>
          <a:p>
            <a:pPr algn="ctr"/>
            <a:r>
              <a:rPr lang="en-US" sz="3600" b="1" dirty="0" smtClean="0">
                <a:solidFill>
                  <a:srgbClr val="A5644E"/>
                </a:solidFill>
                <a:latin typeface="Tahoma" panose="020B0604030504040204" pitchFamily="34" charset="0"/>
                <a:ea typeface="Calibri" panose="020F0502020204030204" pitchFamily="34" charset="0"/>
              </a:rPr>
              <a:t>STUDENTS </a:t>
            </a:r>
            <a:r>
              <a:rPr lang="en-US" sz="3600" b="1" dirty="0">
                <a:solidFill>
                  <a:srgbClr val="A5644E"/>
                </a:solidFill>
                <a:latin typeface="Tahoma" panose="020B0604030504040204" pitchFamily="34" charset="0"/>
                <a:ea typeface="Calibri" panose="020F0502020204030204" pitchFamily="34" charset="0"/>
              </a:rPr>
              <a:t>AND STAFF</a:t>
            </a:r>
            <a:endParaRPr lang="en-US" sz="3600" dirty="0">
              <a:solidFill>
                <a:srgbClr val="A5644E"/>
              </a:solidFill>
            </a:endParaRPr>
          </a:p>
        </p:txBody>
      </p:sp>
    </p:spTree>
    <p:extLst>
      <p:ext uri="{BB962C8B-B14F-4D97-AF65-F5344CB8AC3E}">
        <p14:creationId xmlns:p14="http://schemas.microsoft.com/office/powerpoint/2010/main" val="344382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973" y="132202"/>
            <a:ext cx="6400800" cy="640080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963204" y="4880391"/>
            <a:ext cx="3284661" cy="461665"/>
          </a:xfrm>
          <a:prstGeom prst="rect">
            <a:avLst/>
          </a:prstGeom>
          <a:noFill/>
        </p:spPr>
        <p:txBody>
          <a:bodyPr wrap="square" rtlCol="0">
            <a:spAutoFit/>
          </a:bodyPr>
          <a:lstStyle/>
          <a:p>
            <a:r>
              <a:rPr lang="en-US" sz="2400" i="1" dirty="0" smtClean="0">
                <a:solidFill>
                  <a:schemeClr val="tx2"/>
                </a:solidFill>
                <a:latin typeface="Times New Roman" panose="02020603050405020304" pitchFamily="18" charset="0"/>
                <a:cs typeface="Times New Roman" panose="02020603050405020304" pitchFamily="18" charset="0"/>
              </a:rPr>
              <a:t>…a race of distinction</a:t>
            </a:r>
            <a:endParaRPr lang="en-US" sz="2400" i="1" dirty="0">
              <a:solidFill>
                <a:schemeClr val="tx2"/>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85019" y="996189"/>
            <a:ext cx="2241029" cy="523220"/>
          </a:xfrm>
          <a:prstGeom prst="rect">
            <a:avLst/>
          </a:prstGeom>
          <a:solidFill>
            <a:schemeClr val="tx2">
              <a:lumMod val="60000"/>
              <a:lumOff val="40000"/>
            </a:schemeClr>
          </a:solidFill>
        </p:spPr>
        <p:txBody>
          <a:bodyPr wrap="square">
            <a:spAutoFit/>
          </a:bodyPr>
          <a:lstStyle/>
          <a:p>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Project:</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46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4936" y="1588935"/>
            <a:ext cx="9310687" cy="4154984"/>
          </a:xfrm>
          <a:prstGeom prst="rect">
            <a:avLst/>
          </a:prstGeom>
        </p:spPr>
        <p:txBody>
          <a:bodyPr wrap="square">
            <a:spAutoFit/>
          </a:bodyPr>
          <a:lstStyle/>
          <a:p>
            <a:pPr algn="just"/>
            <a:r>
              <a:rPr lang="en-US" sz="2400" b="1" dirty="0">
                <a:latin typeface="Tahoma" panose="020B0604030504040204" pitchFamily="34" charset="0"/>
                <a:ea typeface="Tahoma" panose="020B0604030504040204" pitchFamily="34" charset="0"/>
                <a:cs typeface="Tahoma" panose="020B0604030504040204" pitchFamily="34" charset="0"/>
              </a:rPr>
              <a:t>Onitsha City Marathon™ </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ahoma" panose="020B0604030504040204" pitchFamily="34" charset="0"/>
                <a:ea typeface="Tahoma" panose="020B0604030504040204" pitchFamily="34" charset="0"/>
                <a:cs typeface="Tahoma" panose="020B0604030504040204" pitchFamily="34" charset="0"/>
              </a:rPr>
              <a:t>OCM</a:t>
            </a:r>
            <a:r>
              <a:rPr lang="en-US" sz="2400" dirty="0">
                <a:latin typeface="Tahoma" panose="020B0604030504040204" pitchFamily="34" charset="0"/>
                <a:ea typeface="Tahoma" panose="020B0604030504040204" pitchFamily="34" charset="0"/>
                <a:cs typeface="Tahoma" panose="020B0604030504040204" pitchFamily="34" charset="0"/>
              </a:rPr>
              <a:t>) is an initiative developed to discover and harness sporting talents of the teeming youths of Onitsha, Anambra State, Nigeria and Africa at large and to showcase Onitsha City on the global map as a centre of sporting excellence. </a:t>
            </a:r>
            <a:r>
              <a:rPr lang="en-US" sz="2400" smtClean="0">
                <a:latin typeface="Tahoma" panose="020B0604030504040204" pitchFamily="34" charset="0"/>
                <a:ea typeface="Tahoma" panose="020B0604030504040204" pitchFamily="34" charset="0"/>
                <a:cs typeface="Tahoma" panose="020B0604030504040204" pitchFamily="34" charset="0"/>
              </a:rPr>
              <a:t>(</a:t>
            </a:r>
            <a:r>
              <a:rPr lang="en-US" sz="2400" smtClean="0">
                <a:latin typeface="Tahoma" panose="020B0604030504040204" pitchFamily="34" charset="0"/>
                <a:ea typeface="Tahoma" panose="020B0604030504040204" pitchFamily="34" charset="0"/>
                <a:cs typeface="Tahoma" panose="020B0604030504040204" pitchFamily="34" charset="0"/>
                <a:hlinkClick r:id="rId2"/>
              </a:rPr>
              <a:t>www.onitshacitymarathon.com</a:t>
            </a:r>
            <a:r>
              <a:rPr lang="en-US" sz="2400" smtClean="0">
                <a:latin typeface="Tahoma" panose="020B0604030504040204" pitchFamily="34" charset="0"/>
                <a:ea typeface="Tahoma" panose="020B0604030504040204" pitchFamily="34" charset="0"/>
                <a:cs typeface="Tahoma" panose="020B0604030504040204" pitchFamily="34" charset="0"/>
              </a:rPr>
              <a:t>)</a:t>
            </a:r>
          </a:p>
          <a:p>
            <a:pPr algn="just"/>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400" b="1" dirty="0" smtClean="0">
                <a:latin typeface="Tahoma" panose="020B0604030504040204" pitchFamily="34" charset="0"/>
                <a:ea typeface="Tahoma" panose="020B0604030504040204" pitchFamily="34" charset="0"/>
                <a:cs typeface="Tahoma" panose="020B0604030504040204" pitchFamily="34" charset="0"/>
              </a:rPr>
              <a:t>OCM</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is aimed at revolutionizing sports as a tool for Socio-Economic Development in Africa, and ultimately encourage young people to invest their energies in sports. </a:t>
            </a:r>
            <a:r>
              <a:rPr lang="en-US" sz="2400" b="1" dirty="0">
                <a:latin typeface="Tahoma" panose="020B0604030504040204" pitchFamily="34" charset="0"/>
                <a:ea typeface="Tahoma" panose="020B0604030504040204" pitchFamily="34" charset="0"/>
                <a:cs typeface="Tahoma" panose="020B0604030504040204" pitchFamily="34" charset="0"/>
              </a:rPr>
              <a:t>OCM</a:t>
            </a:r>
            <a:r>
              <a:rPr lang="en-US" sz="2400" dirty="0">
                <a:latin typeface="Tahoma" panose="020B0604030504040204" pitchFamily="34" charset="0"/>
                <a:ea typeface="Tahoma" panose="020B0604030504040204" pitchFamily="34" charset="0"/>
                <a:cs typeface="Tahoma" panose="020B0604030504040204" pitchFamily="34" charset="0"/>
              </a:rPr>
              <a:t> is an Annual Marathon that would run through Onitsha metropolis</a:t>
            </a:r>
            <a:r>
              <a:rPr lang="en-US" sz="2400" dirty="0" smtClean="0">
                <a:latin typeface="Tahoma" panose="020B0604030504040204" pitchFamily="34" charset="0"/>
                <a:ea typeface="Tahoma" panose="020B0604030504040204" pitchFamily="34" charset="0"/>
                <a:cs typeface="Tahoma" panose="020B0604030504040204" pitchFamily="34" charset="0"/>
              </a:rPr>
              <a:t>.</a:t>
            </a:r>
          </a:p>
          <a:p>
            <a:pPr algn="just"/>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95401" y="1171575"/>
            <a:ext cx="3329758" cy="646331"/>
          </a:xfrm>
          <a:prstGeom prst="rect">
            <a:avLst/>
          </a:prstGeom>
          <a:noFill/>
        </p:spPr>
        <p:txBody>
          <a:bodyPr wrap="none" rtlCol="0">
            <a:spAutoFit/>
          </a:bodyPr>
          <a:lstStyle/>
          <a:p>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WHO WE ARE</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301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4936" y="2712214"/>
            <a:ext cx="9310687" cy="1200329"/>
          </a:xfrm>
          <a:prstGeom prst="rect">
            <a:avLst/>
          </a:prstGeom>
        </p:spPr>
        <p:txBody>
          <a:bodyPr wrap="square">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The maiden edition </a:t>
            </a:r>
            <a:r>
              <a:rPr lang="en-US" sz="2400" dirty="0" smtClean="0">
                <a:latin typeface="Tahoma" panose="020B0604030504040204" pitchFamily="34" charset="0"/>
                <a:ea typeface="Tahoma" panose="020B0604030504040204" pitchFamily="34" charset="0"/>
                <a:cs typeface="Tahoma" panose="020B0604030504040204" pitchFamily="34" charset="0"/>
              </a:rPr>
              <a:t>was held on  the 5</a:t>
            </a:r>
            <a:r>
              <a:rPr lang="en-US" sz="2400" baseline="30000" dirty="0" smtClean="0">
                <a:latin typeface="Tahoma" panose="020B0604030504040204" pitchFamily="34" charset="0"/>
                <a:ea typeface="Tahoma" panose="020B0604030504040204" pitchFamily="34" charset="0"/>
                <a:cs typeface="Tahoma" panose="020B0604030504040204" pitchFamily="34" charset="0"/>
              </a:rPr>
              <a:t>th</a:t>
            </a:r>
            <a:r>
              <a:rPr lang="en-US" sz="2400" dirty="0" smtClean="0">
                <a:latin typeface="Tahoma" panose="020B0604030504040204" pitchFamily="34" charset="0"/>
                <a:ea typeface="Tahoma" panose="020B0604030504040204" pitchFamily="34" charset="0"/>
                <a:cs typeface="Tahoma" panose="020B0604030504040204" pitchFamily="34" charset="0"/>
              </a:rPr>
              <a:t> of October, 2019, and </a:t>
            </a:r>
            <a:r>
              <a:rPr lang="en-US" sz="2400" dirty="0">
                <a:latin typeface="Tahoma" panose="020B0604030504040204" pitchFamily="34" charset="0"/>
                <a:ea typeface="Tahoma" panose="020B0604030504040204" pitchFamily="34" charset="0"/>
                <a:cs typeface="Tahoma" panose="020B0604030504040204" pitchFamily="34" charset="0"/>
              </a:rPr>
              <a:t>is open to all, including </a:t>
            </a:r>
            <a:r>
              <a:rPr lang="en-US" sz="2400" dirty="0" smtClean="0">
                <a:latin typeface="Tahoma" panose="020B0604030504040204" pitchFamily="34" charset="0"/>
                <a:ea typeface="Tahoma" panose="020B0604030504040204" pitchFamily="34" charset="0"/>
                <a:cs typeface="Tahoma" panose="020B0604030504040204" pitchFamily="34" charset="0"/>
              </a:rPr>
              <a:t>youths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journalists</a:t>
            </a:r>
            <a:r>
              <a:rPr lang="en-US" sz="2400" dirty="0">
                <a:latin typeface="Tahoma" panose="020B0604030504040204" pitchFamily="34" charset="0"/>
                <a:ea typeface="Tahoma" panose="020B0604030504040204" pitchFamily="34" charset="0"/>
                <a:cs typeface="Tahoma" panose="020B0604030504040204" pitchFamily="34" charset="0"/>
              </a:rPr>
              <a:t>, and </a:t>
            </a:r>
            <a:r>
              <a:rPr lang="en-US" sz="2400" dirty="0" smtClean="0">
                <a:latin typeface="Tahoma" panose="020B0604030504040204" pitchFamily="34" charset="0"/>
                <a:ea typeface="Tahoma" panose="020B0604030504040204" pitchFamily="34" charset="0"/>
                <a:cs typeface="Tahoma" panose="020B0604030504040204" pitchFamily="34" charset="0"/>
              </a:rPr>
              <a:t>professional </a:t>
            </a:r>
            <a:r>
              <a:rPr lang="en-US" sz="2400" dirty="0">
                <a:latin typeface="Tahoma" panose="020B0604030504040204" pitchFamily="34" charset="0"/>
                <a:ea typeface="Tahoma" panose="020B0604030504040204" pitchFamily="34" charset="0"/>
                <a:cs typeface="Tahoma" panose="020B0604030504040204" pitchFamily="34" charset="0"/>
              </a:rPr>
              <a:t>s</a:t>
            </a:r>
            <a:r>
              <a:rPr lang="en-US" sz="2400" dirty="0" smtClean="0">
                <a:latin typeface="Tahoma" panose="020B0604030504040204" pitchFamily="34" charset="0"/>
                <a:ea typeface="Tahoma" panose="020B0604030504040204" pitchFamily="34" charset="0"/>
                <a:cs typeface="Tahoma" panose="020B0604030504040204" pitchFamily="34" charset="0"/>
              </a:rPr>
              <a:t>ports </a:t>
            </a:r>
            <a:r>
              <a:rPr lang="en-US" sz="2400" dirty="0">
                <a:latin typeface="Tahoma" panose="020B0604030504040204" pitchFamily="34" charset="0"/>
                <a:ea typeface="Tahoma" panose="020B0604030504040204" pitchFamily="34" charset="0"/>
                <a:cs typeface="Tahoma" panose="020B0604030504040204" pitchFamily="34" charset="0"/>
              </a:rPr>
              <a:t>men and women. </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95401" y="1171575"/>
            <a:ext cx="3329758" cy="646331"/>
          </a:xfrm>
          <a:prstGeom prst="rect">
            <a:avLst/>
          </a:prstGeom>
          <a:noFill/>
        </p:spPr>
        <p:txBody>
          <a:bodyPr wrap="none" rtlCol="0">
            <a:spAutoFit/>
          </a:bodyPr>
          <a:lstStyle/>
          <a:p>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WHO WE ARE</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803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820" y="2755076"/>
            <a:ext cx="9310687" cy="954107"/>
          </a:xfrm>
          <a:prstGeom prst="rect">
            <a:avLst/>
          </a:prstGeom>
        </p:spPr>
        <p:txBody>
          <a:bodyPr wrap="square">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To be the </a:t>
            </a:r>
            <a:r>
              <a:rPr lang="en-US" sz="2800" i="1" dirty="0" smtClean="0">
                <a:latin typeface="Tahoma" panose="020B0604030504040204" pitchFamily="34" charset="0"/>
                <a:ea typeface="Tahoma" panose="020B0604030504040204" pitchFamily="34" charset="0"/>
                <a:cs typeface="Tahoma" panose="020B0604030504040204" pitchFamily="34" charset="0"/>
              </a:rPr>
              <a:t>Undisputed </a:t>
            </a:r>
            <a:r>
              <a:rPr lang="en-US" sz="2800" i="1" dirty="0">
                <a:latin typeface="Tahoma" panose="020B0604030504040204" pitchFamily="34" charset="0"/>
                <a:ea typeface="Tahoma" panose="020B0604030504040204" pitchFamily="34" charset="0"/>
                <a:cs typeface="Tahoma" panose="020B0604030504040204" pitchFamily="34" charset="0"/>
              </a:rPr>
              <a:t>B</a:t>
            </a:r>
            <a:r>
              <a:rPr lang="en-US" sz="2800" i="1" dirty="0" smtClean="0">
                <a:latin typeface="Tahoma" panose="020B0604030504040204" pitchFamily="34" charset="0"/>
                <a:ea typeface="Tahoma" panose="020B0604030504040204" pitchFamily="34" charset="0"/>
                <a:cs typeface="Tahoma" panose="020B0604030504040204" pitchFamily="34" charset="0"/>
              </a:rPr>
              <a:t>est </a:t>
            </a:r>
            <a:r>
              <a:rPr lang="en-US" sz="2800" i="1" dirty="0">
                <a:latin typeface="Tahoma" panose="020B0604030504040204" pitchFamily="34" charset="0"/>
                <a:ea typeface="Tahoma" panose="020B0604030504040204" pitchFamily="34" charset="0"/>
                <a:cs typeface="Tahoma" panose="020B0604030504040204" pitchFamily="34" charset="0"/>
              </a:rPr>
              <a:t>Marathon </a:t>
            </a:r>
            <a:r>
              <a:rPr lang="en-US" sz="2800" dirty="0" smtClean="0">
                <a:latin typeface="Tahoma" panose="020B0604030504040204" pitchFamily="34" charset="0"/>
                <a:ea typeface="Tahoma" panose="020B0604030504040204" pitchFamily="34" charset="0"/>
                <a:cs typeface="Tahoma" panose="020B0604030504040204" pitchFamily="34" charset="0"/>
              </a:rPr>
              <a:t>(UBM) reference </a:t>
            </a:r>
            <a:r>
              <a:rPr lang="en-US" sz="2800" dirty="0">
                <a:latin typeface="Tahoma" panose="020B0604030504040204" pitchFamily="34" charset="0"/>
                <a:ea typeface="Tahoma" panose="020B0604030504040204" pitchFamily="34" charset="0"/>
                <a:cs typeface="Tahoma" panose="020B0604030504040204" pitchFamily="34" charset="0"/>
              </a:rPr>
              <a:t>in </a:t>
            </a:r>
            <a:r>
              <a:rPr lang="en-US" sz="2800" dirty="0" smtClean="0">
                <a:latin typeface="Tahoma" panose="020B0604030504040204" pitchFamily="34" charset="0"/>
                <a:ea typeface="Tahoma" panose="020B0604030504040204" pitchFamily="34" charset="0"/>
                <a:cs typeface="Tahoma" panose="020B0604030504040204" pitchFamily="34" charset="0"/>
              </a:rPr>
              <a:t>Africa.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897677" y="1261727"/>
            <a:ext cx="1944763" cy="646331"/>
          </a:xfrm>
          <a:prstGeom prst="rect">
            <a:avLst/>
          </a:prstGeom>
          <a:noFill/>
        </p:spPr>
        <p:txBody>
          <a:bodyPr wrap="none" rtlCol="0">
            <a:spAutoFit/>
          </a:bodyPr>
          <a:lstStyle/>
          <a:p>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VISION</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74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352" y="1186322"/>
            <a:ext cx="8955109" cy="4272516"/>
          </a:xfrm>
          <a:prstGeom prst="rect">
            <a:avLst/>
          </a:prstGeom>
        </p:spPr>
        <p:txBody>
          <a:bodyPr wrap="square">
            <a:spAutoFit/>
          </a:bodyPr>
          <a:lstStyle/>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2800" b="1" dirty="0" smtClean="0">
                <a:solidFill>
                  <a:srgbClr val="A5644E"/>
                </a:solidFill>
                <a:latin typeface="Tahoma" panose="020B0604030504040204" pitchFamily="34" charset="0"/>
                <a:ea typeface="Calibri" panose="020F0502020204030204" pitchFamily="34" charset="0"/>
                <a:cs typeface="Times New Roman" panose="02020603050405020304" pitchFamily="18" charset="0"/>
              </a:rPr>
              <a:t>STATEMENT OF RENEWED COMMITMENT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solidFill>
                  <a:srgbClr val="000000"/>
                </a:solidFill>
                <a:latin typeface="Tahoma" panose="020B0604030504040204" pitchFamily="34" charset="0"/>
                <a:ea typeface="Calibri" panose="020F0502020204030204" pitchFamily="34" charset="0"/>
              </a:rPr>
              <a:t>Once again we at Onitsha Business School restate our commitment to the Principles of responsible Management Education. We have always focused in our teaching, learning and research, on how our principles, procedures and practices can impart society, especially our immediate society in such fashion as to bring about growth in modern responsible business and ethical practices; Visible improvement in human and infrastructural resources for the common good of society and sustainability of the businesses.</a:t>
            </a:r>
            <a:endParaRPr lang="en-US" sz="2400" dirty="0"/>
          </a:p>
        </p:txBody>
      </p:sp>
    </p:spTree>
    <p:extLst>
      <p:ext uri="{BB962C8B-B14F-4D97-AF65-F5344CB8AC3E}">
        <p14:creationId xmlns:p14="http://schemas.microsoft.com/office/powerpoint/2010/main" val="62504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820" y="2755076"/>
            <a:ext cx="9310687" cy="1815882"/>
          </a:xfrm>
          <a:prstGeom prst="rect">
            <a:avLst/>
          </a:prstGeom>
        </p:spPr>
        <p:txBody>
          <a:bodyPr wrap="square">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To be a platform for discovering, developing and deploying the avalanche sporting energies within the host environment and Africa at large, adopting effective </a:t>
            </a:r>
            <a:r>
              <a:rPr lang="en-US" sz="2800" dirty="0" smtClean="0">
                <a:latin typeface="Tahoma" panose="020B0604030504040204" pitchFamily="34" charset="0"/>
                <a:ea typeface="Tahoma" panose="020B0604030504040204" pitchFamily="34" charset="0"/>
                <a:cs typeface="Tahoma" panose="020B0604030504040204" pitchFamily="34" charset="0"/>
              </a:rPr>
              <a:t>coordinating </a:t>
            </a:r>
            <a:r>
              <a:rPr lang="en-US" sz="2800" dirty="0">
                <a:latin typeface="Tahoma" panose="020B0604030504040204" pitchFamily="34" charset="0"/>
                <a:ea typeface="Tahoma" panose="020B0604030504040204" pitchFamily="34" charset="0"/>
                <a:cs typeface="Tahoma" panose="020B0604030504040204" pitchFamily="34" charset="0"/>
              </a:rPr>
              <a:t>methodology and contemporary technology.</a:t>
            </a:r>
          </a:p>
        </p:txBody>
      </p:sp>
      <p:sp>
        <p:nvSpPr>
          <p:cNvPr id="5" name="TextBox 4"/>
          <p:cNvSpPr txBox="1"/>
          <p:nvPr/>
        </p:nvSpPr>
        <p:spPr>
          <a:xfrm>
            <a:off x="4794646" y="1261727"/>
            <a:ext cx="2337499"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MISSION</a:t>
            </a:r>
          </a:p>
        </p:txBody>
      </p:sp>
    </p:spTree>
    <p:extLst>
      <p:ext uri="{BB962C8B-B14F-4D97-AF65-F5344CB8AC3E}">
        <p14:creationId xmlns:p14="http://schemas.microsoft.com/office/powerpoint/2010/main" val="24051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313" y="2912238"/>
            <a:ext cx="9310687" cy="523220"/>
          </a:xfrm>
          <a:prstGeom prst="rect">
            <a:avLst/>
          </a:prstGeom>
        </p:spPr>
        <p:txBody>
          <a:bodyPr wrap="square">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Purity of intent and sincerity of purpose.</a:t>
            </a:r>
          </a:p>
        </p:txBody>
      </p:sp>
      <p:sp>
        <p:nvSpPr>
          <p:cNvPr id="5" name="TextBox 4"/>
          <p:cNvSpPr txBox="1"/>
          <p:nvPr/>
        </p:nvSpPr>
        <p:spPr>
          <a:xfrm>
            <a:off x="3252401" y="1071562"/>
            <a:ext cx="5957080"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STRATEGIC IMPERATIVE</a:t>
            </a:r>
          </a:p>
        </p:txBody>
      </p:sp>
    </p:spTree>
    <p:extLst>
      <p:ext uri="{BB962C8B-B14F-4D97-AF65-F5344CB8AC3E}">
        <p14:creationId xmlns:p14="http://schemas.microsoft.com/office/powerpoint/2010/main" val="67183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745" y="1732180"/>
            <a:ext cx="10620375" cy="4616648"/>
          </a:xfrm>
          <a:prstGeom prst="rect">
            <a:avLst/>
          </a:prstGeom>
        </p:spPr>
        <p:txBody>
          <a:bodyPr wrap="square">
            <a:spAutoFit/>
          </a:bodyPr>
          <a:lstStyle/>
          <a:p>
            <a:pPr algn="just">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The projects </a:t>
            </a:r>
            <a:r>
              <a:rPr lang="en-US" sz="2800" dirty="0" smtClean="0">
                <a:latin typeface="Tahoma" panose="020B0604030504040204" pitchFamily="34" charset="0"/>
                <a:ea typeface="Tahoma" panose="020B0604030504040204" pitchFamily="34" charset="0"/>
                <a:cs typeface="Tahoma" panose="020B0604030504040204" pitchFamily="34" charset="0"/>
              </a:rPr>
              <a:t>aims:</a:t>
            </a: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lvl="0" indent="-457200" algn="jus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To Organize a world class Marathon in Onitsha City </a:t>
            </a:r>
          </a:p>
          <a:p>
            <a:pPr marL="457200" lvl="0" indent="-457200" algn="jus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To place Onitsha City on the global map as a Centre of Sporting excellence. </a:t>
            </a:r>
          </a:p>
          <a:p>
            <a:pPr marL="457200" lvl="0" indent="-457200" algn="jus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To change the perception of Onitsha as a city known only for buying and selling to a Sporting City.</a:t>
            </a:r>
          </a:p>
          <a:p>
            <a:pPr marL="457200" lvl="0" indent="-457200" algn="jus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To develop, harness and showcase new </a:t>
            </a:r>
            <a:r>
              <a:rPr lang="en-US" sz="2800" dirty="0" smtClean="0">
                <a:latin typeface="Tahoma" panose="020B0604030504040204" pitchFamily="34" charset="0"/>
                <a:ea typeface="Tahoma" panose="020B0604030504040204" pitchFamily="34" charset="0"/>
                <a:cs typeface="Tahoma" panose="020B0604030504040204" pitchFamily="34" charset="0"/>
              </a:rPr>
              <a:t>(sports) </a:t>
            </a:r>
            <a:r>
              <a:rPr lang="en-US" sz="2800" dirty="0">
                <a:latin typeface="Tahoma" panose="020B0604030504040204" pitchFamily="34" charset="0"/>
                <a:ea typeface="Tahoma" panose="020B0604030504040204" pitchFamily="34" charset="0"/>
                <a:cs typeface="Tahoma" panose="020B0604030504040204" pitchFamily="34" charset="0"/>
              </a:rPr>
              <a:t>talents and give an avenue for existing sports talents to show case their skills.</a:t>
            </a:r>
          </a:p>
          <a:p>
            <a:pPr lvl="0"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464981" y="1085849"/>
            <a:ext cx="3071675"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OBJECTIVES</a:t>
            </a:r>
          </a:p>
        </p:txBody>
      </p:sp>
    </p:spTree>
    <p:extLst>
      <p:ext uri="{BB962C8B-B14F-4D97-AF65-F5344CB8AC3E}">
        <p14:creationId xmlns:p14="http://schemas.microsoft.com/office/powerpoint/2010/main" val="15482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961" y="1509415"/>
            <a:ext cx="10620375" cy="4555093"/>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To </a:t>
            </a:r>
            <a:r>
              <a:rPr lang="en-US" sz="2400" dirty="0">
                <a:latin typeface="Tahoma" panose="020B0604030504040204" pitchFamily="34" charset="0"/>
                <a:ea typeface="Tahoma" panose="020B0604030504040204" pitchFamily="34" charset="0"/>
                <a:cs typeface="Tahoma" panose="020B0604030504040204" pitchFamily="34" charset="0"/>
              </a:rPr>
              <a:t>act as a catalyst to revolutionize sports as a tool for Socio- Economic development in Onitsha metropolis</a:t>
            </a:r>
            <a:r>
              <a:rPr lang="en-US" sz="2400" dirty="0" smtClean="0">
                <a:latin typeface="Tahoma" panose="020B0604030504040204" pitchFamily="34" charset="0"/>
                <a:ea typeface="Tahoma" panose="020B0604030504040204" pitchFamily="34" charset="0"/>
                <a:cs typeface="Tahoma" panose="020B0604030504040204" pitchFamily="34" charset="0"/>
              </a:rPr>
              <a:t>.</a:t>
            </a:r>
          </a:p>
          <a:p>
            <a:pPr marL="342900" lvl="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To create </a:t>
            </a:r>
            <a:r>
              <a:rPr lang="en-US" sz="2400" dirty="0" smtClean="0">
                <a:latin typeface="Tahoma" panose="020B0604030504040204" pitchFamily="34" charset="0"/>
                <a:ea typeface="Tahoma" panose="020B0604030504040204" pitchFamily="34" charset="0"/>
                <a:cs typeface="Tahoma" panose="020B0604030504040204" pitchFamily="34" charset="0"/>
              </a:rPr>
              <a:t>value-added </a:t>
            </a:r>
            <a:r>
              <a:rPr lang="en-US" sz="2400" dirty="0">
                <a:latin typeface="Tahoma" panose="020B0604030504040204" pitchFamily="34" charset="0"/>
                <a:ea typeface="Tahoma" panose="020B0604030504040204" pitchFamily="34" charset="0"/>
                <a:cs typeface="Tahoma" panose="020B0604030504040204" pitchFamily="34" charset="0"/>
              </a:rPr>
              <a:t>networks that would be catalyst for emerging new partnerships.</a:t>
            </a:r>
          </a:p>
          <a:p>
            <a:pPr marL="342900" lvl="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To encourage young people to invest their energies </a:t>
            </a:r>
            <a:r>
              <a:rPr lang="en-US" sz="2400" dirty="0" smtClean="0">
                <a:latin typeface="Tahoma" panose="020B0604030504040204" pitchFamily="34" charset="0"/>
                <a:ea typeface="Tahoma" panose="020B0604030504040204" pitchFamily="34" charset="0"/>
                <a:cs typeface="Tahoma" panose="020B0604030504040204" pitchFamily="34" charset="0"/>
              </a:rPr>
              <a:t>productively </a:t>
            </a:r>
            <a:r>
              <a:rPr lang="en-US" sz="2400" dirty="0">
                <a:latin typeface="Tahoma" panose="020B0604030504040204" pitchFamily="34" charset="0"/>
                <a:ea typeface="Tahoma" panose="020B0604030504040204" pitchFamily="34" charset="0"/>
                <a:cs typeface="Tahoma" panose="020B0604030504040204" pitchFamily="34" charset="0"/>
              </a:rPr>
              <a:t>in </a:t>
            </a:r>
            <a:r>
              <a:rPr lang="en-US" sz="2400" dirty="0" smtClean="0">
                <a:latin typeface="Tahoma" panose="020B0604030504040204" pitchFamily="34" charset="0"/>
                <a:ea typeface="Tahoma" panose="020B0604030504040204" pitchFamily="34" charset="0"/>
                <a:cs typeface="Tahoma" panose="020B0604030504040204" pitchFamily="34" charset="0"/>
              </a:rPr>
              <a:t>sports</a:t>
            </a:r>
            <a:r>
              <a:rPr lang="en-US" sz="2400" dirty="0">
                <a:latin typeface="Tahoma" panose="020B0604030504040204" pitchFamily="34" charset="0"/>
                <a:ea typeface="Tahoma" panose="020B0604030504040204" pitchFamily="34" charset="0"/>
                <a:cs typeface="Tahoma" panose="020B0604030504040204" pitchFamily="34" charset="0"/>
              </a:rPr>
              <a:t>.</a:t>
            </a:r>
          </a:p>
          <a:p>
            <a:pPr marL="342900" lvl="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To lead to the creation of three </a:t>
            </a:r>
            <a:r>
              <a:rPr lang="en-US" sz="2400" dirty="0" smtClean="0">
                <a:latin typeface="Tahoma" panose="020B0604030504040204" pitchFamily="34" charset="0"/>
                <a:ea typeface="Tahoma" panose="020B0604030504040204" pitchFamily="34" charset="0"/>
                <a:cs typeface="Tahoma" panose="020B0604030504040204" pitchFamily="34" charset="0"/>
              </a:rPr>
              <a:t>Sports Recreation Centres (SRC) within </a:t>
            </a:r>
            <a:r>
              <a:rPr lang="en-US" sz="2400" dirty="0">
                <a:latin typeface="Tahoma" panose="020B0604030504040204" pitchFamily="34" charset="0"/>
                <a:ea typeface="Tahoma" panose="020B0604030504040204" pitchFamily="34" charset="0"/>
                <a:cs typeface="Tahoma" panose="020B0604030504040204" pitchFamily="34" charset="0"/>
              </a:rPr>
              <a:t>the City.</a:t>
            </a:r>
          </a:p>
          <a:p>
            <a:pPr marL="342900" lvl="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To promote sports </a:t>
            </a:r>
            <a:r>
              <a:rPr lang="en-US" sz="2400" dirty="0" smtClean="0">
                <a:latin typeface="Tahoma" panose="020B0604030504040204" pitchFamily="34" charset="0"/>
                <a:ea typeface="Tahoma" panose="020B0604030504040204" pitchFamily="34" charset="0"/>
                <a:cs typeface="Tahoma" panose="020B0604030504040204" pitchFamily="34" charset="0"/>
              </a:rPr>
              <a:t>tourism </a:t>
            </a:r>
            <a:r>
              <a:rPr lang="en-US" sz="2400" dirty="0">
                <a:latin typeface="Tahoma" panose="020B0604030504040204" pitchFamily="34" charset="0"/>
                <a:ea typeface="Tahoma" panose="020B0604030504040204" pitchFamily="34" charset="0"/>
                <a:cs typeface="Tahoma" panose="020B0604030504040204" pitchFamily="34" charset="0"/>
              </a:rPr>
              <a:t>in Onitsha City.</a:t>
            </a:r>
          </a:p>
          <a:p>
            <a:pPr marL="342900" lvl="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To put the Marathon on the IAAF (International Association of Athletics Federation</a:t>
            </a:r>
            <a:r>
              <a:rPr lang="en-US" sz="2400" dirty="0" smtClean="0">
                <a:latin typeface="Tahoma" panose="020B0604030504040204" pitchFamily="34" charset="0"/>
                <a:ea typeface="Tahoma" panose="020B0604030504040204" pitchFamily="34" charset="0"/>
                <a:cs typeface="Tahoma" panose="020B0604030504040204" pitchFamily="34" charset="0"/>
              </a:rPr>
              <a:t>), Association of International Marathon Sports (AIMS) </a:t>
            </a:r>
            <a:r>
              <a:rPr lang="en-US" sz="2400" dirty="0">
                <a:latin typeface="Tahoma" panose="020B0604030504040204" pitchFamily="34" charset="0"/>
                <a:ea typeface="Tahoma" panose="020B0604030504040204" pitchFamily="34" charset="0"/>
                <a:cs typeface="Tahoma" panose="020B0604030504040204" pitchFamily="34" charset="0"/>
              </a:rPr>
              <a:t>and other Athletics calendar.</a:t>
            </a:r>
          </a:p>
          <a:p>
            <a:pPr marL="457200" lvl="0" indent="-457200" algn="just">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801382" y="863084"/>
            <a:ext cx="4703532" cy="646331"/>
          </a:xfrm>
          <a:prstGeom prst="rect">
            <a:avLst/>
          </a:prstGeom>
          <a:noFill/>
        </p:spPr>
        <p:txBody>
          <a:bodyPr wrap="none" rtlCol="0">
            <a:spAutoFit/>
          </a:bodyPr>
          <a:lstStyle/>
          <a:p>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OBJECTIVES Cont’d</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894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992" y="1787094"/>
            <a:ext cx="10620375" cy="4401205"/>
          </a:xfrm>
          <a:prstGeom prst="rect">
            <a:avLst/>
          </a:prstGeom>
        </p:spPr>
        <p:txBody>
          <a:bodyPr wrap="square">
            <a:spAutoFit/>
          </a:bodyPr>
          <a:lstStyle/>
          <a:p>
            <a:pPr algn="just"/>
            <a:r>
              <a:rPr lang="en-US" sz="2800" dirty="0" smtClean="0">
                <a:latin typeface="Tahoma" panose="020B0604030504040204" pitchFamily="34" charset="0"/>
                <a:ea typeface="Tahoma" panose="020B0604030504040204" pitchFamily="34" charset="0"/>
                <a:cs typeface="Tahoma" panose="020B0604030504040204" pitchFamily="34" charset="0"/>
              </a:rPr>
              <a:t>Professor </a:t>
            </a:r>
            <a:r>
              <a:rPr lang="en-US" sz="2800" dirty="0">
                <a:latin typeface="Tahoma" panose="020B0604030504040204" pitchFamily="34" charset="0"/>
                <a:ea typeface="Tahoma" panose="020B0604030504040204" pitchFamily="34" charset="0"/>
                <a:cs typeface="Tahoma" panose="020B0604030504040204" pitchFamily="34" charset="0"/>
              </a:rPr>
              <a:t>Olusegun Sogbesan is the Director General of Onitsha Business School and the initiator of the </a:t>
            </a:r>
            <a:r>
              <a:rPr lang="en-US" sz="2800" b="1" dirty="0">
                <a:latin typeface="Tahoma" panose="020B0604030504040204" pitchFamily="34" charset="0"/>
                <a:ea typeface="Tahoma" panose="020B0604030504040204" pitchFamily="34" charset="0"/>
                <a:cs typeface="Tahoma" panose="020B0604030504040204" pitchFamily="34" charset="0"/>
              </a:rPr>
              <a:t>Onitsha City Marathon™</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The </a:t>
            </a:r>
            <a:r>
              <a:rPr lang="en-US" sz="2800" dirty="0" smtClean="0">
                <a:latin typeface="Tahoma" panose="020B0604030504040204" pitchFamily="34" charset="0"/>
                <a:ea typeface="Tahoma" panose="020B0604030504040204" pitchFamily="34" charset="0"/>
                <a:cs typeface="Tahoma" panose="020B0604030504040204" pitchFamily="34" charset="0"/>
              </a:rPr>
              <a:t>idea </a:t>
            </a:r>
            <a:r>
              <a:rPr lang="en-US" sz="2800" dirty="0">
                <a:latin typeface="Tahoma" panose="020B0604030504040204" pitchFamily="34" charset="0"/>
                <a:ea typeface="Tahoma" panose="020B0604030504040204" pitchFamily="34" charset="0"/>
                <a:cs typeface="Tahoma" panose="020B0604030504040204" pitchFamily="34" charset="0"/>
              </a:rPr>
              <a:t>of </a:t>
            </a:r>
            <a:r>
              <a:rPr lang="en-US" sz="2800" b="1" dirty="0">
                <a:latin typeface="Tahoma" panose="020B0604030504040204" pitchFamily="34" charset="0"/>
                <a:ea typeface="Tahoma" panose="020B0604030504040204" pitchFamily="34" charset="0"/>
                <a:cs typeface="Tahoma" panose="020B0604030504040204" pitchFamily="34" charset="0"/>
              </a:rPr>
              <a:t>Onitsha City Marathon™</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is a product of an MBA simulation class </a:t>
            </a:r>
            <a:r>
              <a:rPr lang="en-US" sz="2800" dirty="0" smtClean="0">
                <a:latin typeface="Tahoma" panose="020B0604030504040204" pitchFamily="34" charset="0"/>
                <a:ea typeface="Tahoma" panose="020B0604030504040204" pitchFamily="34" charset="0"/>
                <a:cs typeface="Tahoma" panose="020B0604030504040204" pitchFamily="34" charset="0"/>
              </a:rPr>
              <a:t>as </a:t>
            </a:r>
            <a:r>
              <a:rPr lang="en-US" sz="2800" dirty="0">
                <a:latin typeface="Tahoma" panose="020B0604030504040204" pitchFamily="34" charset="0"/>
                <a:ea typeface="Tahoma" panose="020B0604030504040204" pitchFamily="34" charset="0"/>
                <a:cs typeface="Tahoma" panose="020B0604030504040204" pitchFamily="34" charset="0"/>
              </a:rPr>
              <a:t>a solution </a:t>
            </a:r>
            <a:r>
              <a:rPr lang="en-US" sz="2800" dirty="0" smtClean="0">
                <a:latin typeface="Tahoma" panose="020B0604030504040204" pitchFamily="34" charset="0"/>
                <a:ea typeface="Tahoma" panose="020B0604030504040204" pitchFamily="34" charset="0"/>
                <a:cs typeface="Tahoma" panose="020B0604030504040204" pitchFamily="34" charset="0"/>
              </a:rPr>
              <a:t>to the </a:t>
            </a:r>
            <a:r>
              <a:rPr lang="en-US" sz="2800" dirty="0">
                <a:latin typeface="Tahoma" panose="020B0604030504040204" pitchFamily="34" charset="0"/>
                <a:ea typeface="Tahoma" panose="020B0604030504040204" pitchFamily="34" charset="0"/>
                <a:cs typeface="Tahoma" panose="020B0604030504040204" pitchFamily="34" charset="0"/>
              </a:rPr>
              <a:t>observed environmental </a:t>
            </a:r>
            <a:r>
              <a:rPr lang="en-US" sz="2800" dirty="0" smtClean="0">
                <a:latin typeface="Tahoma" panose="020B0604030504040204" pitchFamily="34" charset="0"/>
                <a:ea typeface="Tahoma" panose="020B0604030504040204" pitchFamily="34" charset="0"/>
                <a:cs typeface="Tahoma" panose="020B0604030504040204" pitchFamily="34" charset="0"/>
              </a:rPr>
              <a:t>challenge, </a:t>
            </a:r>
            <a:r>
              <a:rPr lang="en-US" sz="2800" dirty="0">
                <a:latin typeface="Tahoma" panose="020B0604030504040204" pitchFamily="34" charset="0"/>
                <a:ea typeface="Tahoma" panose="020B0604030504040204" pitchFamily="34" charset="0"/>
                <a:cs typeface="Tahoma" panose="020B0604030504040204" pitchFamily="34" charset="0"/>
              </a:rPr>
              <a:t>in otherwise energetic and vibrant youth populace idling away</a:t>
            </a:r>
            <a:r>
              <a:rPr lang="en-US" sz="2800" dirty="0" smtClean="0">
                <a:latin typeface="Tahoma" panose="020B0604030504040204" pitchFamily="34" charset="0"/>
                <a:ea typeface="Tahoma" panose="020B0604030504040204" pitchFamily="34" charset="0"/>
                <a:cs typeface="Tahoma" panose="020B0604030504040204" pitchFamily="34" charset="0"/>
              </a:rPr>
              <a:t>.</a:t>
            </a:r>
          </a:p>
          <a:p>
            <a:pPr algn="just"/>
            <a:endParaRPr lang="en-US" sz="28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800" b="1" dirty="0">
                <a:latin typeface="Tahoma" panose="020B0604030504040204" pitchFamily="34" charset="0"/>
                <a:ea typeface="Tahoma" panose="020B0604030504040204" pitchFamily="34" charset="0"/>
                <a:cs typeface="Tahoma" panose="020B0604030504040204" pitchFamily="34" charset="0"/>
              </a:rPr>
              <a:t>Onitsha </a:t>
            </a:r>
            <a:r>
              <a:rPr lang="en-US" sz="2800" b="1" dirty="0" smtClean="0">
                <a:latin typeface="Tahoma" panose="020B0604030504040204" pitchFamily="34" charset="0"/>
                <a:ea typeface="Tahoma" panose="020B0604030504040204" pitchFamily="34" charset="0"/>
                <a:cs typeface="Tahoma" panose="020B0604030504040204" pitchFamily="34" charset="0"/>
              </a:rPr>
              <a:t>Business </a:t>
            </a:r>
            <a:r>
              <a:rPr lang="en-US" sz="2800" b="1" dirty="0">
                <a:latin typeface="Tahoma" panose="020B0604030504040204" pitchFamily="34" charset="0"/>
                <a:ea typeface="Tahoma" panose="020B0604030504040204" pitchFamily="34" charset="0"/>
                <a:cs typeface="Tahoma" panose="020B0604030504040204" pitchFamily="34" charset="0"/>
              </a:rPr>
              <a:t>S</a:t>
            </a:r>
            <a:r>
              <a:rPr lang="en-US" sz="2800" b="1" dirty="0" smtClean="0">
                <a:latin typeface="Tahoma" panose="020B0604030504040204" pitchFamily="34" charset="0"/>
                <a:ea typeface="Tahoma" panose="020B0604030504040204" pitchFamily="34" charset="0"/>
                <a:cs typeface="Tahoma" panose="020B0604030504040204" pitchFamily="34" charset="0"/>
              </a:rPr>
              <a:t>chool</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is the coordinator of the </a:t>
            </a:r>
            <a:r>
              <a:rPr lang="en-US" sz="2800" b="1" dirty="0">
                <a:latin typeface="Tahoma" panose="020B0604030504040204" pitchFamily="34" charset="0"/>
                <a:ea typeface="Tahoma" panose="020B0604030504040204" pitchFamily="34" charset="0"/>
                <a:cs typeface="Tahoma" panose="020B0604030504040204" pitchFamily="34" charset="0"/>
              </a:rPr>
              <a:t>Onitsha City Marathon™.</a:t>
            </a: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642940" y="1042986"/>
            <a:ext cx="9020418"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OCM </a:t>
            </a:r>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INITIATOR AND COORDINATOR:</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010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715" y="2078298"/>
            <a:ext cx="10620375" cy="2677656"/>
          </a:xfrm>
          <a:prstGeom prst="rect">
            <a:avLst/>
          </a:prstGeom>
        </p:spPr>
        <p:txBody>
          <a:bodyPr wrap="square">
            <a:spAutoFit/>
          </a:bodyPr>
          <a:lstStyle/>
          <a:p>
            <a:pPr algn="just"/>
            <a:r>
              <a:rPr lang="en-US" sz="2800" b="1" dirty="0">
                <a:latin typeface="Tahoma" panose="020B0604030504040204" pitchFamily="34" charset="0"/>
                <a:ea typeface="Tahoma" panose="020B0604030504040204" pitchFamily="34" charset="0"/>
                <a:cs typeface="Tahoma" panose="020B0604030504040204" pitchFamily="34" charset="0"/>
              </a:rPr>
              <a:t>Onitsha City Marathon™ </a:t>
            </a:r>
            <a:r>
              <a:rPr lang="en-US" sz="2800" dirty="0" smtClean="0">
                <a:latin typeface="Tahoma" panose="020B0604030504040204" pitchFamily="34" charset="0"/>
                <a:ea typeface="Tahoma" panose="020B0604030504040204" pitchFamily="34" charset="0"/>
                <a:cs typeface="Tahoma" panose="020B0604030504040204" pitchFamily="34" charset="0"/>
              </a:rPr>
              <a:t>has </a:t>
            </a:r>
            <a:r>
              <a:rPr lang="en-US" sz="2800" dirty="0">
                <a:latin typeface="Tahoma" panose="020B0604030504040204" pitchFamily="34" charset="0"/>
                <a:ea typeface="Tahoma" panose="020B0604030504040204" pitchFamily="34" charset="0"/>
                <a:cs typeface="Tahoma" panose="020B0604030504040204" pitchFamily="34" charset="0"/>
              </a:rPr>
              <a:t>huge economic impact with high </a:t>
            </a:r>
            <a:r>
              <a:rPr lang="en-US" sz="2800" dirty="0" smtClean="0">
                <a:latin typeface="Tahoma" panose="020B0604030504040204" pitchFamily="34" charset="0"/>
                <a:ea typeface="Tahoma" panose="020B0604030504040204" pitchFamily="34" charset="0"/>
                <a:cs typeface="Tahoma" panose="020B0604030504040204" pitchFamily="34" charset="0"/>
              </a:rPr>
              <a:t>multiplier </a:t>
            </a:r>
            <a:r>
              <a:rPr lang="en-US" sz="2800" dirty="0">
                <a:latin typeface="Tahoma" panose="020B0604030504040204" pitchFamily="34" charset="0"/>
                <a:ea typeface="Tahoma" panose="020B0604030504040204" pitchFamily="34" charset="0"/>
                <a:cs typeface="Tahoma" panose="020B0604030504040204" pitchFamily="34" charset="0"/>
              </a:rPr>
              <a:t>effect. </a:t>
            </a:r>
            <a:r>
              <a:rPr lang="en-US" sz="2800" dirty="0" smtClean="0">
                <a:latin typeface="Tahoma" panose="020B0604030504040204" pitchFamily="34" charset="0"/>
                <a:ea typeface="Tahoma" panose="020B0604030504040204" pitchFamily="34" charset="0"/>
                <a:cs typeface="Tahoma" panose="020B0604030504040204" pitchFamily="34" charset="0"/>
              </a:rPr>
              <a:t>The weekend </a:t>
            </a:r>
            <a:r>
              <a:rPr lang="en-US" sz="2800" dirty="0">
                <a:latin typeface="Tahoma" panose="020B0604030504040204" pitchFamily="34" charset="0"/>
                <a:ea typeface="Tahoma" panose="020B0604030504040204" pitchFamily="34" charset="0"/>
                <a:cs typeface="Tahoma" panose="020B0604030504040204" pitchFamily="34" charset="0"/>
              </a:rPr>
              <a:t>of </a:t>
            </a:r>
            <a:r>
              <a:rPr lang="en-US" sz="2800" dirty="0" smtClean="0">
                <a:latin typeface="Tahoma" panose="020B0604030504040204" pitchFamily="34" charset="0"/>
                <a:ea typeface="Tahoma" panose="020B0604030504040204" pitchFamily="34" charset="0"/>
                <a:cs typeface="Tahoma" panose="020B0604030504040204" pitchFamily="34" charset="0"/>
              </a:rPr>
              <a:t>the race, </a:t>
            </a:r>
            <a:r>
              <a:rPr lang="en-US" sz="2800" dirty="0">
                <a:latin typeface="Tahoma" panose="020B0604030504040204" pitchFamily="34" charset="0"/>
                <a:ea typeface="Tahoma" panose="020B0604030504040204" pitchFamily="34" charset="0"/>
                <a:cs typeface="Tahoma" panose="020B0604030504040204" pitchFamily="34" charset="0"/>
              </a:rPr>
              <a:t>weeks preceding the weekend and even weeks to follow shall continue to harvest the ripple </a:t>
            </a:r>
            <a:r>
              <a:rPr lang="en-US" sz="2800" dirty="0" smtClean="0">
                <a:latin typeface="Tahoma" panose="020B0604030504040204" pitchFamily="34" charset="0"/>
                <a:ea typeface="Tahoma" panose="020B0604030504040204" pitchFamily="34" charset="0"/>
                <a:cs typeface="Tahoma" panose="020B0604030504040204" pitchFamily="34" charset="0"/>
              </a:rPr>
              <a:t>effects </a:t>
            </a:r>
            <a:r>
              <a:rPr lang="en-US" sz="2800" dirty="0">
                <a:latin typeface="Tahoma" panose="020B0604030504040204" pitchFamily="34" charset="0"/>
                <a:ea typeface="Tahoma" panose="020B0604030504040204" pitchFamily="34" charset="0"/>
                <a:cs typeface="Tahoma" panose="020B0604030504040204" pitchFamily="34" charset="0"/>
              </a:rPr>
              <a:t>of the marathon event</a:t>
            </a:r>
            <a:r>
              <a:rPr lang="en-US" sz="2800" dirty="0" smtClean="0">
                <a:latin typeface="Tahoma" panose="020B0604030504040204" pitchFamily="34" charset="0"/>
                <a:ea typeface="Tahoma" panose="020B0604030504040204" pitchFamily="34" charset="0"/>
                <a:cs typeface="Tahoma" panose="020B0604030504040204" pitchFamily="34" charset="0"/>
              </a:rPr>
              <a:t>. Over a thousand </a:t>
            </a:r>
            <a:r>
              <a:rPr lang="en-US" sz="2800" dirty="0">
                <a:latin typeface="Tahoma" panose="020B0604030504040204" pitchFamily="34" charset="0"/>
                <a:ea typeface="Tahoma" panose="020B0604030504040204" pitchFamily="34" charset="0"/>
                <a:cs typeface="Tahoma" panose="020B0604030504040204" pitchFamily="34" charset="0"/>
              </a:rPr>
              <a:t>artisans </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shall be engaged to achieve this </a:t>
            </a:r>
            <a:r>
              <a:rPr lang="en-US" sz="2800" dirty="0" smtClean="0">
                <a:latin typeface="Tahoma" panose="020B0604030504040204" pitchFamily="34" charset="0"/>
                <a:ea typeface="Tahoma" panose="020B0604030504040204" pitchFamily="34" charset="0"/>
                <a:cs typeface="Tahoma" panose="020B0604030504040204" pitchFamily="34" charset="0"/>
              </a:rPr>
              <a:t>sports </a:t>
            </a:r>
            <a:r>
              <a:rPr lang="en-US" sz="2800" dirty="0">
                <a:latin typeface="Tahoma" panose="020B0604030504040204" pitchFamily="34" charset="0"/>
                <a:ea typeface="Tahoma" panose="020B0604030504040204" pitchFamily="34" charset="0"/>
                <a:cs typeface="Tahoma" panose="020B0604030504040204" pitchFamily="34" charset="0"/>
              </a:rPr>
              <a:t>tourism event. Jobs </a:t>
            </a:r>
            <a:r>
              <a:rPr lang="en-US" sz="2800" dirty="0" smtClean="0">
                <a:latin typeface="Tahoma" panose="020B0604030504040204" pitchFamily="34" charset="0"/>
                <a:ea typeface="Tahoma" panose="020B0604030504040204" pitchFamily="34" charset="0"/>
                <a:cs typeface="Tahoma" panose="020B0604030504040204" pitchFamily="34" charset="0"/>
              </a:rPr>
              <a:t>shall be </a:t>
            </a:r>
            <a:r>
              <a:rPr lang="en-US" sz="2800" dirty="0">
                <a:latin typeface="Tahoma" panose="020B0604030504040204" pitchFamily="34" charset="0"/>
                <a:ea typeface="Tahoma" panose="020B0604030504040204" pitchFamily="34" charset="0"/>
                <a:cs typeface="Tahoma" panose="020B0604030504040204" pitchFamily="34" charset="0"/>
              </a:rPr>
              <a:t>created </a:t>
            </a:r>
            <a:r>
              <a:rPr lang="en-US" sz="2800" dirty="0" smtClean="0">
                <a:latin typeface="Tahoma" panose="020B0604030504040204" pitchFamily="34" charset="0"/>
                <a:ea typeface="Tahoma" panose="020B0604030504040204" pitchFamily="34" charset="0"/>
                <a:cs typeface="Tahoma" panose="020B0604030504040204" pitchFamily="34" charset="0"/>
              </a:rPr>
              <a:t>for </a:t>
            </a:r>
            <a:r>
              <a:rPr lang="en-US" sz="2800" dirty="0">
                <a:latin typeface="Tahoma" panose="020B0604030504040204" pitchFamily="34" charset="0"/>
                <a:ea typeface="Tahoma" panose="020B0604030504040204" pitchFamily="34" charset="0"/>
                <a:cs typeface="Tahoma" panose="020B0604030504040204" pitchFamily="34" charset="0"/>
              </a:rPr>
              <a:t>Onitsha residents and good money </a:t>
            </a:r>
            <a:r>
              <a:rPr lang="en-US" sz="2800" dirty="0" smtClean="0">
                <a:latin typeface="Tahoma" panose="020B0604030504040204" pitchFamily="34" charset="0"/>
                <a:ea typeface="Tahoma" panose="020B0604030504040204" pitchFamily="34" charset="0"/>
                <a:cs typeface="Tahoma" panose="020B0604030504040204" pitchFamily="34" charset="0"/>
              </a:rPr>
              <a:t>shall be earned.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817899" y="1077598"/>
            <a:ext cx="4899098"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ECONOMIC IMPACT </a:t>
            </a:r>
          </a:p>
        </p:txBody>
      </p:sp>
    </p:spTree>
    <p:extLst>
      <p:ext uri="{BB962C8B-B14F-4D97-AF65-F5344CB8AC3E}">
        <p14:creationId xmlns:p14="http://schemas.microsoft.com/office/powerpoint/2010/main" val="41396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938" y="1998754"/>
            <a:ext cx="10245628" cy="3539430"/>
          </a:xfrm>
          <a:prstGeom prst="rect">
            <a:avLst/>
          </a:prstGeom>
        </p:spPr>
        <p:txBody>
          <a:bodyPr wrap="square">
            <a:spAutoFit/>
          </a:bodyPr>
          <a:lstStyle/>
          <a:p>
            <a:pPr marL="514350" indent="-514350" algn="just">
              <a:buAutoNum type="arabicPeriod"/>
            </a:pPr>
            <a:r>
              <a:rPr lang="en-US" sz="2800" dirty="0" smtClean="0">
                <a:latin typeface="Tahoma" panose="020B0604030504040204" pitchFamily="34" charset="0"/>
                <a:ea typeface="Tahoma" panose="020B0604030504040204" pitchFamily="34" charset="0"/>
                <a:cs typeface="Tahoma" panose="020B0604030504040204" pitchFamily="34" charset="0"/>
              </a:rPr>
              <a:t>About </a:t>
            </a:r>
            <a:r>
              <a:rPr lang="en-US" sz="2800" dirty="0">
                <a:latin typeface="Tahoma" panose="020B0604030504040204" pitchFamily="34" charset="0"/>
                <a:ea typeface="Tahoma" panose="020B0604030504040204" pitchFamily="34" charset="0"/>
                <a:cs typeface="Tahoma" panose="020B0604030504040204" pitchFamily="34" charset="0"/>
              </a:rPr>
              <a:t>1,000 welders shall be engaged in designing, fabricating and installing many metal works to be used for the marathon event </a:t>
            </a:r>
            <a:r>
              <a:rPr lang="en-US" sz="2800" dirty="0" smtClean="0">
                <a:latin typeface="Tahoma" panose="020B0604030504040204" pitchFamily="34" charset="0"/>
                <a:ea typeface="Tahoma" panose="020B0604030504040204" pitchFamily="34" charset="0"/>
                <a:cs typeface="Tahoma" panose="020B0604030504040204" pitchFamily="34" charset="0"/>
              </a:rPr>
              <a:t>(e.g. </a:t>
            </a:r>
            <a:r>
              <a:rPr lang="en-US" sz="2800" dirty="0">
                <a:latin typeface="Tahoma" panose="020B0604030504040204" pitchFamily="34" charset="0"/>
                <a:ea typeface="Tahoma" panose="020B0604030504040204" pitchFamily="34" charset="0"/>
                <a:cs typeface="Tahoma" panose="020B0604030504040204" pitchFamily="34" charset="0"/>
              </a:rPr>
              <a:t>barriers, </a:t>
            </a:r>
            <a:r>
              <a:rPr lang="en-US" sz="2800" dirty="0" smtClean="0">
                <a:latin typeface="Tahoma" panose="020B0604030504040204" pitchFamily="34" charset="0"/>
                <a:ea typeface="Tahoma" panose="020B0604030504040204" pitchFamily="34" charset="0"/>
                <a:cs typeface="Tahoma" panose="020B0604030504040204" pitchFamily="34" charset="0"/>
              </a:rPr>
              <a:t>stages, </a:t>
            </a:r>
            <a:r>
              <a:rPr lang="en-US" sz="2800" dirty="0">
                <a:latin typeface="Tahoma" panose="020B0604030504040204" pitchFamily="34" charset="0"/>
                <a:ea typeface="Tahoma" panose="020B0604030504040204" pitchFamily="34" charset="0"/>
                <a:cs typeface="Tahoma" panose="020B0604030504040204" pitchFamily="34" charset="0"/>
              </a:rPr>
              <a:t>make-shift </a:t>
            </a:r>
            <a:r>
              <a:rPr lang="en-US" sz="2800" dirty="0" smtClean="0">
                <a:latin typeface="Tahoma" panose="020B0604030504040204" pitchFamily="34" charset="0"/>
                <a:ea typeface="Tahoma" panose="020B0604030504040204" pitchFamily="34" charset="0"/>
                <a:cs typeface="Tahoma" panose="020B0604030504040204" pitchFamily="34" charset="0"/>
              </a:rPr>
              <a:t>stalls), </a:t>
            </a:r>
            <a:r>
              <a:rPr lang="en-US" sz="2800" dirty="0">
                <a:latin typeface="Tahoma" panose="020B0604030504040204" pitchFamily="34" charset="0"/>
                <a:ea typeface="Tahoma" panose="020B0604030504040204" pitchFamily="34" charset="0"/>
                <a:cs typeface="Tahoma" panose="020B0604030504040204" pitchFamily="34" charset="0"/>
              </a:rPr>
              <a:t>etc</a:t>
            </a:r>
            <a:r>
              <a:rPr lang="en-US" sz="2800" dirty="0" smtClean="0">
                <a:latin typeface="Tahoma" panose="020B0604030504040204" pitchFamily="34" charset="0"/>
                <a:ea typeface="Tahoma" panose="020B0604030504040204" pitchFamily="34" charset="0"/>
                <a:cs typeface="Tahoma" panose="020B0604030504040204" pitchFamily="34" charset="0"/>
              </a:rPr>
              <a:t>. </a:t>
            </a:r>
          </a:p>
          <a:p>
            <a:pPr marL="514350" indent="-514350" algn="just">
              <a:buAutoNum type="arabicPeriod"/>
            </a:pPr>
            <a:r>
              <a:rPr lang="en-US" sz="2800" dirty="0" smtClean="0">
                <a:latin typeface="Tahoma" panose="020B0604030504040204" pitchFamily="34" charset="0"/>
                <a:ea typeface="Tahoma" panose="020B0604030504040204" pitchFamily="34" charset="0"/>
                <a:cs typeface="Tahoma" panose="020B0604030504040204" pitchFamily="34" charset="0"/>
              </a:rPr>
              <a:t>Another 1,000 </a:t>
            </a:r>
            <a:r>
              <a:rPr lang="en-US" sz="2800" dirty="0">
                <a:latin typeface="Tahoma" panose="020B0604030504040204" pitchFamily="34" charset="0"/>
                <a:ea typeface="Tahoma" panose="020B0604030504040204" pitchFamily="34" charset="0"/>
                <a:cs typeface="Tahoma" panose="020B0604030504040204" pitchFamily="34" charset="0"/>
              </a:rPr>
              <a:t>carpenters to be engaged </a:t>
            </a:r>
            <a:r>
              <a:rPr lang="en-US" sz="2800" dirty="0" smtClean="0">
                <a:latin typeface="Tahoma" panose="020B0604030504040204" pitchFamily="34" charset="0"/>
                <a:ea typeface="Tahoma" panose="020B0604030504040204" pitchFamily="34" charset="0"/>
                <a:cs typeface="Tahoma" panose="020B0604030504040204" pitchFamily="34" charset="0"/>
              </a:rPr>
              <a:t>to </a:t>
            </a:r>
            <a:r>
              <a:rPr lang="en-US" sz="2800" dirty="0">
                <a:latin typeface="Tahoma" panose="020B0604030504040204" pitchFamily="34" charset="0"/>
                <a:ea typeface="Tahoma" panose="020B0604030504040204" pitchFamily="34" charset="0"/>
                <a:cs typeface="Tahoma" panose="020B0604030504040204" pitchFamily="34" charset="0"/>
              </a:rPr>
              <a:t>build Medical Aid </a:t>
            </a:r>
            <a:r>
              <a:rPr lang="en-US" sz="2800" dirty="0" smtClean="0">
                <a:latin typeface="Tahoma" panose="020B0604030504040204" pitchFamily="34" charset="0"/>
                <a:ea typeface="Tahoma" panose="020B0604030504040204" pitchFamily="34" charset="0"/>
                <a:cs typeface="Tahoma" panose="020B0604030504040204" pitchFamily="34" charset="0"/>
              </a:rPr>
              <a:t>Centres, </a:t>
            </a:r>
            <a:r>
              <a:rPr lang="en-US" sz="2800" dirty="0">
                <a:latin typeface="Tahoma" panose="020B0604030504040204" pitchFamily="34" charset="0"/>
                <a:ea typeface="Tahoma" panose="020B0604030504040204" pitchFamily="34" charset="0"/>
                <a:cs typeface="Tahoma" panose="020B0604030504040204" pitchFamily="34" charset="0"/>
              </a:rPr>
              <a:t>Doping Centre, Stage </a:t>
            </a:r>
            <a:r>
              <a:rPr lang="en-US" sz="2800" dirty="0" smtClean="0">
                <a:latin typeface="Tahoma" panose="020B0604030504040204" pitchFamily="34" charset="0"/>
                <a:ea typeface="Tahoma" panose="020B0604030504040204" pitchFamily="34" charset="0"/>
                <a:cs typeface="Tahoma" panose="020B0604030504040204" pitchFamily="34" charset="0"/>
              </a:rPr>
              <a:t>for </a:t>
            </a:r>
            <a:r>
              <a:rPr lang="en-US" sz="2800" dirty="0">
                <a:latin typeface="Tahoma" panose="020B0604030504040204" pitchFamily="34" charset="0"/>
                <a:ea typeface="Tahoma" panose="020B0604030504040204" pitchFamily="34" charset="0"/>
                <a:cs typeface="Tahoma" panose="020B0604030504040204" pitchFamily="34" charset="0"/>
              </a:rPr>
              <a:t>music </a:t>
            </a:r>
            <a:r>
              <a:rPr lang="en-US" sz="2800" dirty="0" smtClean="0">
                <a:latin typeface="Tahoma" panose="020B0604030504040204" pitchFamily="34" charset="0"/>
                <a:ea typeface="Tahoma" panose="020B0604030504040204" pitchFamily="34" charset="0"/>
                <a:cs typeface="Tahoma" panose="020B0604030504040204" pitchFamily="34" charset="0"/>
              </a:rPr>
              <a:t>concert, etc. </a:t>
            </a:r>
          </a:p>
          <a:p>
            <a:pPr marL="514350" indent="-514350" algn="just">
              <a:buAutoNum type="arabicPeriod" startAt="3"/>
            </a:pPr>
            <a:r>
              <a:rPr lang="en-US" sz="2800" dirty="0" smtClean="0">
                <a:latin typeface="Tahoma" panose="020B0604030504040204" pitchFamily="34" charset="0"/>
                <a:ea typeface="Tahoma" panose="020B0604030504040204" pitchFamily="34" charset="0"/>
                <a:cs typeface="Tahoma" panose="020B0604030504040204" pitchFamily="34" charset="0"/>
              </a:rPr>
              <a:t>Not </a:t>
            </a:r>
            <a:r>
              <a:rPr lang="en-US" sz="2800" dirty="0">
                <a:latin typeface="Tahoma" panose="020B0604030504040204" pitchFamily="34" charset="0"/>
                <a:ea typeface="Tahoma" panose="020B0604030504040204" pitchFamily="34" charset="0"/>
                <a:cs typeface="Tahoma" panose="020B0604030504040204" pitchFamily="34" charset="0"/>
              </a:rPr>
              <a:t>less than 300 tailors </a:t>
            </a:r>
            <a:r>
              <a:rPr lang="en-US" sz="2800" dirty="0" smtClean="0">
                <a:latin typeface="Tahoma" panose="020B0604030504040204" pitchFamily="34" charset="0"/>
                <a:ea typeface="Tahoma" panose="020B0604030504040204" pitchFamily="34" charset="0"/>
                <a:cs typeface="Tahoma" panose="020B0604030504040204" pitchFamily="34" charset="0"/>
              </a:rPr>
              <a:t>shall be engaged to </a:t>
            </a:r>
            <a:r>
              <a:rPr lang="en-US" sz="2800" dirty="0">
                <a:latin typeface="Tahoma" panose="020B0604030504040204" pitchFamily="34" charset="0"/>
                <a:ea typeface="Tahoma" panose="020B0604030504040204" pitchFamily="34" charset="0"/>
                <a:cs typeface="Tahoma" panose="020B0604030504040204" pitchFamily="34" charset="0"/>
              </a:rPr>
              <a:t>sew the </a:t>
            </a:r>
            <a:r>
              <a:rPr lang="en-US" sz="2800" dirty="0" smtClean="0">
                <a:latin typeface="Tahoma" panose="020B0604030504040204" pitchFamily="34" charset="0"/>
                <a:ea typeface="Tahoma" panose="020B0604030504040204" pitchFamily="34" charset="0"/>
                <a:cs typeface="Tahoma" panose="020B0604030504040204" pitchFamily="34" charset="0"/>
              </a:rPr>
              <a:t>kits    	</a:t>
            </a:r>
          </a:p>
          <a:p>
            <a:pPr algn="just"/>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    for the athletes and officials.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069296" y="871536"/>
            <a:ext cx="6396303"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ECONOMIC IMPACT </a:t>
            </a:r>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Cont’d</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61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367" y="2101039"/>
            <a:ext cx="9925524" cy="3108543"/>
          </a:xfrm>
          <a:prstGeom prst="rect">
            <a:avLst/>
          </a:prstGeom>
        </p:spPr>
        <p:txBody>
          <a:bodyPr wrap="square">
            <a:spAutoFit/>
          </a:bodyPr>
          <a:lstStyle/>
          <a:p>
            <a:pPr marL="514350" indent="-514350" algn="just">
              <a:buFont typeface="+mj-lt"/>
              <a:buAutoNum type="arabicPeriod" startAt="4"/>
            </a:pPr>
            <a:r>
              <a:rPr lang="en-US" sz="2800" dirty="0" smtClean="0">
                <a:latin typeface="Tahoma" panose="020B0604030504040204" pitchFamily="34" charset="0"/>
                <a:ea typeface="Tahoma" panose="020B0604030504040204" pitchFamily="34" charset="0"/>
                <a:cs typeface="Tahoma" panose="020B0604030504040204" pitchFamily="34" charset="0"/>
              </a:rPr>
              <a:t>Over </a:t>
            </a:r>
            <a:r>
              <a:rPr lang="en-US" sz="2800" dirty="0">
                <a:latin typeface="Tahoma" panose="020B0604030504040204" pitchFamily="34" charset="0"/>
                <a:ea typeface="Tahoma" panose="020B0604030504040204" pitchFamily="34" charset="0"/>
                <a:cs typeface="Tahoma" panose="020B0604030504040204" pitchFamily="34" charset="0"/>
              </a:rPr>
              <a:t>5,000 visitors shall be visiting </a:t>
            </a:r>
            <a:r>
              <a:rPr lang="en-US" sz="2800" dirty="0" smtClean="0">
                <a:latin typeface="Tahoma" panose="020B0604030504040204" pitchFamily="34" charset="0"/>
                <a:ea typeface="Tahoma" panose="020B0604030504040204" pitchFamily="34" charset="0"/>
                <a:cs typeface="Tahoma" panose="020B0604030504040204" pitchFamily="34" charset="0"/>
              </a:rPr>
              <a:t>Onitsha; that </a:t>
            </a:r>
            <a:r>
              <a:rPr lang="en-US" sz="2800" dirty="0">
                <a:latin typeface="Tahoma" panose="020B0604030504040204" pitchFamily="34" charset="0"/>
                <a:ea typeface="Tahoma" panose="020B0604030504040204" pitchFamily="34" charset="0"/>
                <a:cs typeface="Tahoma" panose="020B0604030504040204" pitchFamily="34" charset="0"/>
              </a:rPr>
              <a:t>includes </a:t>
            </a:r>
            <a:r>
              <a:rPr lang="en-US" sz="2800" dirty="0" smtClean="0">
                <a:latin typeface="Tahoma" panose="020B0604030504040204" pitchFamily="34" charset="0"/>
                <a:ea typeface="Tahoma" panose="020B0604030504040204" pitchFamily="34" charset="0"/>
                <a:cs typeface="Tahoma" panose="020B0604030504040204" pitchFamily="34" charset="0"/>
              </a:rPr>
              <a:t>athletes</a:t>
            </a:r>
            <a:r>
              <a:rPr lang="en-US" sz="2800" dirty="0">
                <a:latin typeface="Tahoma" panose="020B0604030504040204" pitchFamily="34" charset="0"/>
                <a:ea typeface="Tahoma" panose="020B0604030504040204" pitchFamily="34" charset="0"/>
                <a:cs typeface="Tahoma" panose="020B0604030504040204" pitchFamily="34" charset="0"/>
              </a:rPr>
              <a:t>, their managers, officials of AFN, </a:t>
            </a:r>
            <a:r>
              <a:rPr lang="en-US" sz="2800" dirty="0" smtClean="0">
                <a:latin typeface="Tahoma" panose="020B0604030504040204" pitchFamily="34" charset="0"/>
                <a:ea typeface="Tahoma" panose="020B0604030504040204" pitchFamily="34" charset="0"/>
                <a:cs typeface="Tahoma" panose="020B0604030504040204" pitchFamily="34" charset="0"/>
              </a:rPr>
              <a:t>IAAF</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AIMS, scouts</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advertisers</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spectators</a:t>
            </a:r>
            <a:r>
              <a:rPr lang="en-US" sz="2800" dirty="0">
                <a:latin typeface="Tahoma" panose="020B0604030504040204" pitchFamily="34" charset="0"/>
                <a:ea typeface="Tahoma" panose="020B0604030504040204" pitchFamily="34" charset="0"/>
                <a:cs typeface="Tahoma" panose="020B0604030504040204" pitchFamily="34" charset="0"/>
              </a:rPr>
              <a:t>, etc. This 5,000 new people in town shall amount to not less than 2,000 hotel rooms. 2,000 hotel rooms in one night across our city is great business. Onitsha hotel rooms range </a:t>
            </a:r>
            <a:r>
              <a:rPr lang="en-US" sz="2800" dirty="0" smtClean="0">
                <a:latin typeface="Tahoma" panose="020B0604030504040204" pitchFamily="34" charset="0"/>
                <a:ea typeface="Tahoma" panose="020B0604030504040204" pitchFamily="34" charset="0"/>
                <a:cs typeface="Tahoma" panose="020B0604030504040204" pitchFamily="34" charset="0"/>
              </a:rPr>
              <a:t>from ₦2,000 </a:t>
            </a:r>
            <a:r>
              <a:rPr lang="en-US" sz="2800" dirty="0">
                <a:latin typeface="Tahoma" panose="020B0604030504040204" pitchFamily="34" charset="0"/>
                <a:ea typeface="Tahoma" panose="020B0604030504040204" pitchFamily="34" charset="0"/>
                <a:cs typeface="Tahoma" panose="020B0604030504040204" pitchFamily="34" charset="0"/>
              </a:rPr>
              <a:t>and </a:t>
            </a:r>
            <a:r>
              <a:rPr lang="en-US" sz="2800" dirty="0" smtClean="0">
                <a:latin typeface="Tahoma" panose="020B0604030504040204" pitchFamily="34" charset="0"/>
                <a:ea typeface="Tahoma" panose="020B0604030504040204" pitchFamily="34" charset="0"/>
                <a:cs typeface="Tahoma" panose="020B0604030504040204" pitchFamily="34" charset="0"/>
              </a:rPr>
              <a:t>₦30,000</a:t>
            </a:r>
            <a:r>
              <a:rPr lang="en-US" sz="2800" dirty="0">
                <a:latin typeface="Tahoma" panose="020B0604030504040204" pitchFamily="34" charset="0"/>
                <a:ea typeface="Tahoma" panose="020B0604030504040204" pitchFamily="34" charset="0"/>
                <a:cs typeface="Tahoma" panose="020B0604030504040204" pitchFamily="34" charset="0"/>
              </a:rPr>
              <a:t>.</a:t>
            </a:r>
          </a:p>
        </p:txBody>
      </p:sp>
      <p:sp>
        <p:nvSpPr>
          <p:cNvPr id="5" name="TextBox 4"/>
          <p:cNvSpPr txBox="1"/>
          <p:nvPr/>
        </p:nvSpPr>
        <p:spPr>
          <a:xfrm>
            <a:off x="3069296" y="871536"/>
            <a:ext cx="6396303"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ECONOMIC IMPACT Cont’d</a:t>
            </a:r>
          </a:p>
        </p:txBody>
      </p:sp>
    </p:spTree>
    <p:extLst>
      <p:ext uri="{BB962C8B-B14F-4D97-AF65-F5344CB8AC3E}">
        <p14:creationId xmlns:p14="http://schemas.microsoft.com/office/powerpoint/2010/main" val="26304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277" y="2088160"/>
            <a:ext cx="9423248" cy="3539430"/>
          </a:xfrm>
          <a:prstGeom prst="rect">
            <a:avLst/>
          </a:prstGeom>
        </p:spPr>
        <p:txBody>
          <a:bodyPr wrap="square">
            <a:spAutoFit/>
          </a:bodyPr>
          <a:lstStyle/>
          <a:p>
            <a:pPr marL="514350" indent="-514350" algn="just">
              <a:buAutoNum type="arabicPeriod" startAt="5"/>
            </a:pPr>
            <a:r>
              <a:rPr lang="en-US" sz="2800" dirty="0" smtClean="0">
                <a:latin typeface="Tahoma" panose="020B0604030504040204" pitchFamily="34" charset="0"/>
                <a:ea typeface="Tahoma" panose="020B0604030504040204" pitchFamily="34" charset="0"/>
                <a:cs typeface="Tahoma" panose="020B0604030504040204" pitchFamily="34" charset="0"/>
              </a:rPr>
              <a:t>500 Course-Marshals </a:t>
            </a:r>
            <a:r>
              <a:rPr lang="en-US" sz="2800" dirty="0">
                <a:latin typeface="Tahoma" panose="020B0604030504040204" pitchFamily="34" charset="0"/>
                <a:ea typeface="Tahoma" panose="020B0604030504040204" pitchFamily="34" charset="0"/>
                <a:cs typeface="Tahoma" panose="020B0604030504040204" pitchFamily="34" charset="0"/>
              </a:rPr>
              <a:t>shall be engaged that weekend for a fee. Employing about 500 young people comes with its spiral </a:t>
            </a:r>
            <a:r>
              <a:rPr lang="en-US" sz="2800" dirty="0" smtClean="0">
                <a:latin typeface="Tahoma" panose="020B0604030504040204" pitchFamily="34" charset="0"/>
                <a:ea typeface="Tahoma" panose="020B0604030504040204" pitchFamily="34" charset="0"/>
                <a:cs typeface="Tahoma" panose="020B0604030504040204" pitchFamily="34" charset="0"/>
              </a:rPr>
              <a:t>effects.</a:t>
            </a:r>
          </a:p>
          <a:p>
            <a:pPr marL="514350" indent="-514350" algn="just">
              <a:buAutoNum type="arabicPeriod" startAt="5"/>
            </a:pPr>
            <a:r>
              <a:rPr lang="en-US" sz="2800" dirty="0" smtClean="0">
                <a:latin typeface="Tahoma" panose="020B0604030504040204" pitchFamily="34" charset="0"/>
                <a:ea typeface="Tahoma" panose="020B0604030504040204" pitchFamily="34" charset="0"/>
                <a:cs typeface="Tahoma" panose="020B0604030504040204" pitchFamily="34" charset="0"/>
              </a:rPr>
              <a:t>Over 1,000 </a:t>
            </a:r>
            <a:r>
              <a:rPr lang="en-US" sz="2800" dirty="0">
                <a:latin typeface="Tahoma" panose="020B0604030504040204" pitchFamily="34" charset="0"/>
                <a:ea typeface="Tahoma" panose="020B0604030504040204" pitchFamily="34" charset="0"/>
                <a:cs typeface="Tahoma" panose="020B0604030504040204" pitchFamily="34" charset="0"/>
              </a:rPr>
              <a:t>v</a:t>
            </a:r>
            <a:r>
              <a:rPr lang="en-US" sz="2800" dirty="0" smtClean="0">
                <a:latin typeface="Tahoma" panose="020B0604030504040204" pitchFamily="34" charset="0"/>
                <a:ea typeface="Tahoma" panose="020B0604030504040204" pitchFamily="34" charset="0"/>
                <a:cs typeface="Tahoma" panose="020B0604030504040204" pitchFamily="34" charset="0"/>
              </a:rPr>
              <a:t>olunteers </a:t>
            </a:r>
            <a:r>
              <a:rPr lang="en-US" sz="2800" dirty="0">
                <a:latin typeface="Tahoma" panose="020B0604030504040204" pitchFamily="34" charset="0"/>
                <a:ea typeface="Tahoma" panose="020B0604030504040204" pitchFamily="34" charset="0"/>
                <a:cs typeface="Tahoma" panose="020B0604030504040204" pitchFamily="34" charset="0"/>
              </a:rPr>
              <a:t>shall be engaged for the event. In effect, crime is taken off our streets weeks before the event and even weeks after the event as a result of the trainings scheduled for these young people to be engaged by the </a:t>
            </a:r>
            <a:r>
              <a:rPr lang="en-US" sz="2800" b="1" dirty="0">
                <a:latin typeface="Tahoma" panose="020B0604030504040204" pitchFamily="34" charset="0"/>
                <a:ea typeface="Tahoma" panose="020B0604030504040204" pitchFamily="34" charset="0"/>
                <a:cs typeface="Tahoma" panose="020B0604030504040204" pitchFamily="34" charset="0"/>
              </a:rPr>
              <a:t>Onitsha City Marathon</a:t>
            </a:r>
            <a:r>
              <a:rPr lang="en-US" sz="2800" b="1" dirty="0" smtClean="0">
                <a:latin typeface="Tahoma" panose="020B0604030504040204" pitchFamily="34" charset="0"/>
                <a:ea typeface="Tahoma" panose="020B0604030504040204" pitchFamily="34" charset="0"/>
                <a:cs typeface="Tahoma" panose="020B0604030504040204" pitchFamily="34" charset="0"/>
              </a:rPr>
              <a:t>™.</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069296" y="871536"/>
            <a:ext cx="6396303"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ECONOMIC IMPACT Cont’d</a:t>
            </a:r>
          </a:p>
        </p:txBody>
      </p:sp>
    </p:spTree>
    <p:extLst>
      <p:ext uri="{BB962C8B-B14F-4D97-AF65-F5344CB8AC3E}">
        <p14:creationId xmlns:p14="http://schemas.microsoft.com/office/powerpoint/2010/main" val="78064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186" y="2332859"/>
            <a:ext cx="9036882" cy="2246769"/>
          </a:xfrm>
          <a:prstGeom prst="rect">
            <a:avLst/>
          </a:prstGeom>
        </p:spPr>
        <p:txBody>
          <a:bodyPr wrap="square">
            <a:spAutoFit/>
          </a:bodyPr>
          <a:lstStyle/>
          <a:p>
            <a:pPr marL="514350" indent="-514350" algn="just">
              <a:buFont typeface="+mj-lt"/>
              <a:buAutoNum type="arabicPeriod" startAt="7"/>
            </a:pPr>
            <a:r>
              <a:rPr lang="en-US" sz="2800" dirty="0">
                <a:latin typeface="Tahoma" panose="020B0604030504040204" pitchFamily="34" charset="0"/>
                <a:ea typeface="Tahoma" panose="020B0604030504040204" pitchFamily="34" charset="0"/>
                <a:cs typeface="Tahoma" panose="020B0604030504040204" pitchFamily="34" charset="0"/>
              </a:rPr>
              <a:t>As a result from the first year, about 200 professional athletes are expected to be produced from the </a:t>
            </a:r>
            <a:r>
              <a:rPr lang="en-US" sz="2800" dirty="0" smtClean="0">
                <a:latin typeface="Tahoma" panose="020B0604030504040204" pitchFamily="34" charset="0"/>
                <a:ea typeface="Tahoma" panose="020B0604030504040204" pitchFamily="34" charset="0"/>
                <a:cs typeface="Tahoma" panose="020B0604030504040204" pitchFamily="34" charset="0"/>
              </a:rPr>
              <a:t>marathon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And 200 </a:t>
            </a:r>
            <a:r>
              <a:rPr lang="en-US" sz="2800" dirty="0">
                <a:latin typeface="Tahoma" panose="020B0604030504040204" pitchFamily="34" charset="0"/>
                <a:ea typeface="Tahoma" panose="020B0604030504040204" pitchFamily="34" charset="0"/>
                <a:cs typeface="Tahoma" panose="020B0604030504040204" pitchFamily="34" charset="0"/>
              </a:rPr>
              <a:t>professional athletes </a:t>
            </a:r>
            <a:r>
              <a:rPr lang="en-US" sz="2800" dirty="0" smtClean="0">
                <a:latin typeface="Tahoma" panose="020B0604030504040204" pitchFamily="34" charset="0"/>
                <a:ea typeface="Tahoma" panose="020B0604030504040204" pitchFamily="34" charset="0"/>
                <a:cs typeface="Tahoma" panose="020B0604030504040204" pitchFamily="34" charset="0"/>
              </a:rPr>
              <a:t>means economic </a:t>
            </a:r>
            <a:r>
              <a:rPr lang="en-US" sz="2800" dirty="0">
                <a:latin typeface="Tahoma" panose="020B0604030504040204" pitchFamily="34" charset="0"/>
                <a:ea typeface="Tahoma" panose="020B0604030504040204" pitchFamily="34" charset="0"/>
                <a:cs typeface="Tahoma" panose="020B0604030504040204" pitchFamily="34" charset="0"/>
              </a:rPr>
              <a:t>empowerment to about 200 families.</a:t>
            </a:r>
          </a:p>
        </p:txBody>
      </p:sp>
      <p:sp>
        <p:nvSpPr>
          <p:cNvPr id="5" name="TextBox 4"/>
          <p:cNvSpPr txBox="1"/>
          <p:nvPr/>
        </p:nvSpPr>
        <p:spPr>
          <a:xfrm>
            <a:off x="3069296" y="871536"/>
            <a:ext cx="6396303" cy="646331"/>
          </a:xfrm>
          <a:prstGeom prst="rect">
            <a:avLst/>
          </a:prstGeom>
          <a:noFill/>
        </p:spPr>
        <p:txBody>
          <a:bodyPr wrap="none" rtlCol="0">
            <a:spAutoFit/>
          </a:bodyPr>
          <a:lstStyle/>
          <a:p>
            <a:r>
              <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rPr>
              <a:t>ECONOMIC IMPACT Cont’d</a:t>
            </a:r>
          </a:p>
        </p:txBody>
      </p:sp>
    </p:spTree>
    <p:extLst>
      <p:ext uri="{BB962C8B-B14F-4D97-AF65-F5344CB8AC3E}">
        <p14:creationId xmlns:p14="http://schemas.microsoft.com/office/powerpoint/2010/main" val="92156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58" y="1199349"/>
            <a:ext cx="9341476" cy="3416320"/>
          </a:xfrm>
          <a:prstGeom prst="rect">
            <a:avLst/>
          </a:prstGeom>
        </p:spPr>
        <p:txBody>
          <a:bodyPr wrap="square">
            <a:spAutoFit/>
          </a:bodyPr>
          <a:lstStyle/>
          <a:p>
            <a:pPr algn="just"/>
            <a:r>
              <a:rPr lang="en-US" sz="2400" dirty="0">
                <a:latin typeface="Tahoma" panose="020B0604030504040204" pitchFamily="34" charset="0"/>
                <a:ea typeface="Calibri" panose="020F0502020204030204" pitchFamily="34" charset="0"/>
              </a:rPr>
              <a:t>This progress report of Onitsha Business School describes activities/developments in 2019. The activities reported in it are true and correct. Onitsha Business School continues to support the objectives of the UN Principles for Responsible Management Education. We believe that the PRME six principles are essential for the development not only of the students and lecturers, but also for society at large. The significance of these principles is still increasing towards improvement in the field of corporate responsibility and sustainability. </a:t>
            </a:r>
            <a:endParaRPr lang="en-US" sz="2400" dirty="0"/>
          </a:p>
        </p:txBody>
      </p:sp>
      <p:sp>
        <p:nvSpPr>
          <p:cNvPr id="3" name="Rectangle 2"/>
          <p:cNvSpPr/>
          <p:nvPr/>
        </p:nvSpPr>
        <p:spPr>
          <a:xfrm>
            <a:off x="1244958" y="5610701"/>
            <a:ext cx="6096000" cy="750975"/>
          </a:xfrm>
          <a:prstGeom prst="rect">
            <a:avLst/>
          </a:prstGeom>
        </p:spPr>
        <p:txBody>
          <a:bodyPr>
            <a:spAutoFit/>
          </a:bodyPr>
          <a:lstStyle/>
          <a:p>
            <a:pPr>
              <a:lnSpc>
                <a:spcPct val="107000"/>
              </a:lnSpc>
            </a:pPr>
            <a:r>
              <a:rPr lang="en-US" sz="2000" b="1" dirty="0" err="1" smtClean="0">
                <a:latin typeface="Tahoma" panose="020B0604030504040204" pitchFamily="34" charset="0"/>
                <a:ea typeface="Calibri" panose="020F0502020204030204" pitchFamily="34" charset="0"/>
                <a:cs typeface="Times New Roman" panose="02020603050405020304" pitchFamily="18" charset="0"/>
              </a:rPr>
              <a:t>Sylvanus</a:t>
            </a:r>
            <a:r>
              <a:rPr lang="en-US" sz="2000" b="1" dirty="0" smtClean="0">
                <a:latin typeface="Tahoma" panose="020B0604030504040204" pitchFamily="34" charset="0"/>
                <a:ea typeface="Calibri" panose="020F0502020204030204" pitchFamily="34" charset="0"/>
                <a:cs typeface="Times New Roman" panose="02020603050405020304" pitchFamily="18" charset="0"/>
              </a:rPr>
              <a:t> </a:t>
            </a:r>
            <a:r>
              <a:rPr lang="en-US" sz="2000" b="1" dirty="0" err="1" smtClean="0">
                <a:latin typeface="Tahoma" panose="020B0604030504040204" pitchFamily="34" charset="0"/>
                <a:ea typeface="Calibri" panose="020F0502020204030204" pitchFamily="34" charset="0"/>
                <a:cs typeface="Times New Roman" panose="02020603050405020304" pitchFamily="18" charset="0"/>
              </a:rPr>
              <a:t>Izebhokhae</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dirty="0" smtClean="0">
                <a:latin typeface="Tahoma" panose="020B0604030504040204" pitchFamily="34" charset="0"/>
                <a:ea typeface="Calibri" panose="020F0502020204030204" pitchFamily="34" charset="0"/>
              </a:rPr>
              <a:t>Registrar</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85" y="4458769"/>
            <a:ext cx="2264254" cy="1437622"/>
          </a:xfrm>
          <a:prstGeom prst="rect">
            <a:avLst/>
          </a:prstGeom>
        </p:spPr>
      </p:pic>
    </p:spTree>
    <p:extLst>
      <p:ext uri="{BB962C8B-B14F-4D97-AF65-F5344CB8AC3E}">
        <p14:creationId xmlns:p14="http://schemas.microsoft.com/office/powerpoint/2010/main" val="192932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588" y="1646455"/>
            <a:ext cx="5064369" cy="2246769"/>
          </a:xfrm>
          <a:prstGeom prst="rect">
            <a:avLst/>
          </a:prstGeom>
        </p:spPr>
        <p:txBody>
          <a:bodyPr wrap="square">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The </a:t>
            </a:r>
            <a:r>
              <a:rPr lang="en-US" sz="2800" b="1" dirty="0">
                <a:latin typeface="Tahoma" panose="020B0604030504040204" pitchFamily="34" charset="0"/>
                <a:ea typeface="Tahoma" panose="020B0604030504040204" pitchFamily="34" charset="0"/>
                <a:cs typeface="Tahoma" panose="020B0604030504040204" pitchFamily="34" charset="0"/>
              </a:rPr>
              <a:t>Onitsha City Marathon™ </a:t>
            </a:r>
            <a:r>
              <a:rPr lang="en-US" sz="2800" dirty="0" smtClean="0">
                <a:latin typeface="Tahoma" panose="020B0604030504040204" pitchFamily="34" charset="0"/>
                <a:ea typeface="Tahoma" panose="020B0604030504040204" pitchFamily="34" charset="0"/>
                <a:cs typeface="Tahoma" panose="020B0604030504040204" pitchFamily="34" charset="0"/>
              </a:rPr>
              <a:t>has </a:t>
            </a:r>
            <a:r>
              <a:rPr lang="en-US" sz="2800" dirty="0">
                <a:latin typeface="Tahoma" panose="020B0604030504040204" pitchFamily="34" charset="0"/>
                <a:ea typeface="Tahoma" panose="020B0604030504040204" pitchFamily="34" charset="0"/>
                <a:cs typeface="Tahoma" panose="020B0604030504040204" pitchFamily="34" charset="0"/>
              </a:rPr>
              <a:t>been </a:t>
            </a:r>
            <a:r>
              <a:rPr lang="en-US" sz="2800" dirty="0" smtClean="0">
                <a:latin typeface="Tahoma" panose="020B0604030504040204" pitchFamily="34" charset="0"/>
                <a:ea typeface="Tahoma" panose="020B0604030504040204" pitchFamily="34" charset="0"/>
                <a:cs typeface="Tahoma" panose="020B0604030504040204" pitchFamily="34" charset="0"/>
              </a:rPr>
              <a:t>registered and approved </a:t>
            </a:r>
            <a:r>
              <a:rPr lang="en-US" sz="2800" dirty="0">
                <a:latin typeface="Tahoma" panose="020B0604030504040204" pitchFamily="34" charset="0"/>
                <a:ea typeface="Tahoma" panose="020B0604030504040204" pitchFamily="34" charset="0"/>
                <a:cs typeface="Tahoma" panose="020B0604030504040204" pitchFamily="34" charset="0"/>
              </a:rPr>
              <a:t>by </a:t>
            </a:r>
            <a:r>
              <a:rPr lang="en-US" sz="2800" dirty="0" smtClean="0">
                <a:latin typeface="Tahoma" panose="020B0604030504040204" pitchFamily="34" charset="0"/>
                <a:ea typeface="Tahoma" panose="020B0604030504040204" pitchFamily="34" charset="0"/>
                <a:cs typeface="Tahoma" panose="020B0604030504040204" pitchFamily="34" charset="0"/>
              </a:rPr>
              <a:t>Onitsha North Local Government.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998806" y="1000124"/>
            <a:ext cx="7325790" cy="646331"/>
          </a:xfrm>
          <a:prstGeom prst="rect">
            <a:avLst/>
          </a:prstGeom>
          <a:noFill/>
        </p:spPr>
        <p:txBody>
          <a:bodyPr wrap="square" rtlCol="0">
            <a:spAutoFit/>
          </a:bodyPr>
          <a:lstStyle/>
          <a:p>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REGISTRATION</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4056" y="504005"/>
            <a:ext cx="4202706" cy="6126480"/>
          </a:xfrm>
          <a:prstGeom prst="rect">
            <a:avLst/>
          </a:prstGeom>
        </p:spPr>
      </p:pic>
    </p:spTree>
    <p:extLst>
      <p:ext uri="{BB962C8B-B14F-4D97-AF65-F5344CB8AC3E}">
        <p14:creationId xmlns:p14="http://schemas.microsoft.com/office/powerpoint/2010/main" val="311192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19" y="1800665"/>
            <a:ext cx="4332849" cy="2246769"/>
          </a:xfrm>
          <a:prstGeom prst="rect">
            <a:avLst/>
          </a:prstGeom>
        </p:spPr>
        <p:txBody>
          <a:bodyPr wrap="square">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The </a:t>
            </a:r>
            <a:r>
              <a:rPr lang="en-US" sz="2800" b="1" dirty="0">
                <a:latin typeface="Tahoma" panose="020B0604030504040204" pitchFamily="34" charset="0"/>
                <a:ea typeface="Tahoma" panose="020B0604030504040204" pitchFamily="34" charset="0"/>
                <a:cs typeface="Tahoma" panose="020B0604030504040204" pitchFamily="34" charset="0"/>
              </a:rPr>
              <a:t>Onitsha City Marathon™ </a:t>
            </a:r>
            <a:r>
              <a:rPr lang="en-US" sz="2800" dirty="0" smtClean="0">
                <a:latin typeface="Tahoma" panose="020B0604030504040204" pitchFamily="34" charset="0"/>
                <a:ea typeface="Tahoma" panose="020B0604030504040204" pitchFamily="34" charset="0"/>
                <a:cs typeface="Tahoma" panose="020B0604030504040204" pitchFamily="34" charset="0"/>
              </a:rPr>
              <a:t>has </a:t>
            </a:r>
            <a:r>
              <a:rPr lang="en-US" sz="2800" dirty="0">
                <a:latin typeface="Tahoma" panose="020B0604030504040204" pitchFamily="34" charset="0"/>
                <a:ea typeface="Tahoma" panose="020B0604030504040204" pitchFamily="34" charset="0"/>
                <a:cs typeface="Tahoma" panose="020B0604030504040204" pitchFamily="34" charset="0"/>
              </a:rPr>
              <a:t>been </a:t>
            </a:r>
            <a:r>
              <a:rPr lang="en-US" sz="2800" dirty="0" smtClean="0">
                <a:latin typeface="Tahoma" panose="020B0604030504040204" pitchFamily="34" charset="0"/>
                <a:ea typeface="Tahoma" panose="020B0604030504040204" pitchFamily="34" charset="0"/>
                <a:cs typeface="Tahoma" panose="020B0604030504040204" pitchFamily="34" charset="0"/>
              </a:rPr>
              <a:t>trade marked by the Federal Ministry of Trade and Investment.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83212" y="843768"/>
            <a:ext cx="3390314" cy="646331"/>
          </a:xfrm>
          <a:prstGeom prst="rect">
            <a:avLst/>
          </a:prstGeom>
          <a:noFill/>
        </p:spPr>
        <p:txBody>
          <a:bodyPr wrap="square" rtlCol="0">
            <a:spAutoFit/>
          </a:bodyPr>
          <a:lstStyle/>
          <a:p>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TRADE MARK</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5042" y="243371"/>
            <a:ext cx="4550592" cy="6309360"/>
          </a:xfrm>
          <a:prstGeom prst="rect">
            <a:avLst/>
          </a:prstGeom>
        </p:spPr>
      </p:pic>
    </p:spTree>
    <p:extLst>
      <p:ext uri="{BB962C8B-B14F-4D97-AF65-F5344CB8AC3E}">
        <p14:creationId xmlns:p14="http://schemas.microsoft.com/office/powerpoint/2010/main" val="18892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366" y="1816496"/>
            <a:ext cx="9656476" cy="1815882"/>
          </a:xfrm>
          <a:prstGeom prst="rect">
            <a:avLst/>
          </a:prstGeom>
        </p:spPr>
        <p:txBody>
          <a:bodyPr wrap="square">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The </a:t>
            </a:r>
            <a:r>
              <a:rPr lang="en-US" sz="2800" b="1" dirty="0">
                <a:latin typeface="Tahoma" panose="020B0604030504040204" pitchFamily="34" charset="0"/>
                <a:ea typeface="Tahoma" panose="020B0604030504040204" pitchFamily="34" charset="0"/>
                <a:cs typeface="Tahoma" panose="020B0604030504040204" pitchFamily="34" charset="0"/>
              </a:rPr>
              <a:t>Onitsha City Marathon™ </a:t>
            </a:r>
            <a:r>
              <a:rPr lang="en-US" sz="2800" dirty="0" smtClean="0">
                <a:latin typeface="Tahoma" panose="020B0604030504040204" pitchFamily="34" charset="0"/>
                <a:ea typeface="Tahoma" panose="020B0604030504040204" pitchFamily="34" charset="0"/>
                <a:cs typeface="Tahoma" panose="020B0604030504040204" pitchFamily="34" charset="0"/>
              </a:rPr>
              <a:t>has </a:t>
            </a:r>
            <a:r>
              <a:rPr lang="en-US" sz="2800" dirty="0">
                <a:latin typeface="Tahoma" panose="020B0604030504040204" pitchFamily="34" charset="0"/>
                <a:ea typeface="Tahoma" panose="020B0604030504040204" pitchFamily="34" charset="0"/>
                <a:cs typeface="Tahoma" panose="020B0604030504040204" pitchFamily="34" charset="0"/>
              </a:rPr>
              <a:t>been </a:t>
            </a:r>
            <a:r>
              <a:rPr lang="en-US" sz="2800" dirty="0" smtClean="0">
                <a:latin typeface="Tahoma" panose="020B0604030504040204" pitchFamily="34" charset="0"/>
                <a:ea typeface="Tahoma" panose="020B0604030504040204" pitchFamily="34" charset="0"/>
                <a:cs typeface="Tahoma" panose="020B0604030504040204" pitchFamily="34" charset="0"/>
              </a:rPr>
              <a:t>endorsed and approved </a:t>
            </a:r>
            <a:r>
              <a:rPr lang="en-US" sz="2800" dirty="0">
                <a:latin typeface="Tahoma" panose="020B0604030504040204" pitchFamily="34" charset="0"/>
                <a:ea typeface="Tahoma" panose="020B0604030504040204" pitchFamily="34" charset="0"/>
                <a:cs typeface="Tahoma" panose="020B0604030504040204" pitchFamily="34" charset="0"/>
              </a:rPr>
              <a:t>by Athletics Federation of </a:t>
            </a:r>
            <a:r>
              <a:rPr lang="en-US" sz="2800" dirty="0" smtClean="0">
                <a:latin typeface="Tahoma" panose="020B0604030504040204" pitchFamily="34" charset="0"/>
                <a:ea typeface="Tahoma" panose="020B0604030504040204" pitchFamily="34" charset="0"/>
                <a:cs typeface="Tahoma" panose="020B0604030504040204" pitchFamily="34" charset="0"/>
              </a:rPr>
              <a:t>Nigeria, Association of International Marathons &amp; Distance Races(AIMS) and International Association of Athletics Federation (IAAF).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083709" y="971549"/>
            <a:ext cx="3773790" cy="646331"/>
          </a:xfrm>
          <a:prstGeom prst="rect">
            <a:avLst/>
          </a:prstGeom>
          <a:noFill/>
        </p:spPr>
        <p:txBody>
          <a:bodyPr wrap="none" rtlCol="0">
            <a:spAutoFit/>
          </a:bodyPr>
          <a:lstStyle/>
          <a:p>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ENDORSEMENT</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56938" y="3830994"/>
            <a:ext cx="3173396" cy="190403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20703" y="4047370"/>
            <a:ext cx="2971353" cy="147128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13715" y="3642679"/>
            <a:ext cx="1981185" cy="2280666"/>
          </a:xfrm>
          <a:prstGeom prst="rect">
            <a:avLst/>
          </a:prstGeom>
        </p:spPr>
      </p:pic>
    </p:spTree>
    <p:extLst>
      <p:ext uri="{BB962C8B-B14F-4D97-AF65-F5344CB8AC3E}">
        <p14:creationId xmlns:p14="http://schemas.microsoft.com/office/powerpoint/2010/main" val="25463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t="12770" b="4225"/>
          <a:stretch/>
        </p:blipFill>
        <p:spPr>
          <a:xfrm>
            <a:off x="762016" y="616799"/>
            <a:ext cx="4848301" cy="569246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8239" y="614875"/>
            <a:ext cx="4077354" cy="5694386"/>
          </a:xfrm>
          <a:prstGeom prst="rect">
            <a:avLst/>
          </a:prstGeom>
        </p:spPr>
      </p:pic>
    </p:spTree>
    <p:extLst>
      <p:ext uri="{BB962C8B-B14F-4D97-AF65-F5344CB8AC3E}">
        <p14:creationId xmlns:p14="http://schemas.microsoft.com/office/powerpoint/2010/main" val="20412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615" y="4064903"/>
            <a:ext cx="11058527" cy="1815882"/>
          </a:xfrm>
          <a:prstGeom prst="rect">
            <a:avLst/>
          </a:prstGeom>
        </p:spPr>
        <p:txBody>
          <a:bodyPr wrap="square">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The </a:t>
            </a:r>
            <a:r>
              <a:rPr lang="en-US" sz="2800" b="1" dirty="0" smtClean="0">
                <a:latin typeface="Tahoma" panose="020B0604030504040204" pitchFamily="34" charset="0"/>
                <a:ea typeface="Tahoma" panose="020B0604030504040204" pitchFamily="34" charset="0"/>
                <a:cs typeface="Tahoma" panose="020B0604030504040204" pitchFamily="34" charset="0"/>
              </a:rPr>
              <a:t>Onitsha City Marathon™</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has been </a:t>
            </a:r>
            <a:r>
              <a:rPr lang="en-US" sz="2800" dirty="0" smtClean="0">
                <a:latin typeface="Tahoma" panose="020B0604030504040204" pitchFamily="34" charset="0"/>
                <a:ea typeface="Tahoma" panose="020B0604030504040204" pitchFamily="34" charset="0"/>
                <a:cs typeface="Tahoma" panose="020B0604030504040204" pitchFamily="34" charset="0"/>
              </a:rPr>
              <a:t>endorsed and approved by the Obi of Onitsha, His Royal </a:t>
            </a:r>
            <a:r>
              <a:rPr lang="en-US" sz="2800" dirty="0">
                <a:latin typeface="Tahoma" panose="020B0604030504040204" pitchFamily="34" charset="0"/>
                <a:ea typeface="Tahoma" panose="020B0604030504040204" pitchFamily="34" charset="0"/>
                <a:cs typeface="Tahoma" panose="020B0604030504040204" pitchFamily="34" charset="0"/>
              </a:rPr>
              <a:t>Majesty </a:t>
            </a:r>
            <a:r>
              <a:rPr lang="en-US" sz="2800" dirty="0" err="1">
                <a:latin typeface="Tahoma" panose="020B0604030504040204" pitchFamily="34" charset="0"/>
                <a:ea typeface="Tahoma" panose="020B0604030504040204" pitchFamily="34" charset="0"/>
                <a:cs typeface="Tahoma" panose="020B0604030504040204" pitchFamily="34" charset="0"/>
              </a:rPr>
              <a:t>Igwe</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Nnaemeka</a:t>
            </a:r>
            <a:r>
              <a:rPr lang="en-US" sz="2800" dirty="0">
                <a:latin typeface="Tahoma" panose="020B0604030504040204" pitchFamily="34" charset="0"/>
                <a:ea typeface="Tahoma" panose="020B0604030504040204" pitchFamily="34" charset="0"/>
                <a:cs typeface="Tahoma" panose="020B0604030504040204" pitchFamily="34" charset="0"/>
              </a:rPr>
              <a:t> Alfred Achebe CFR, </a:t>
            </a:r>
            <a:r>
              <a:rPr lang="en-US" sz="2800" dirty="0" err="1">
                <a:latin typeface="Tahoma" panose="020B0604030504040204" pitchFamily="34" charset="0"/>
                <a:ea typeface="Tahoma" panose="020B0604030504040204" pitchFamily="34" charset="0"/>
                <a:cs typeface="Tahoma" panose="020B0604030504040204" pitchFamily="34" charset="0"/>
              </a:rPr>
              <a:t>mni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Agbogidi</a:t>
            </a:r>
            <a:r>
              <a:rPr lang="en-US" sz="2800" dirty="0" smtClean="0">
                <a:latin typeface="Tahoma" panose="020B0604030504040204" pitchFamily="34" charset="0"/>
                <a:ea typeface="Tahoma" panose="020B0604030504040204" pitchFamily="34" charset="0"/>
                <a:cs typeface="Tahoma" panose="020B0604030504040204" pitchFamily="34" charset="0"/>
              </a:rPr>
              <a:t>); and has been incorporated as part of the Onitsha annual </a:t>
            </a:r>
            <a:r>
              <a:rPr lang="en-US" sz="2800" dirty="0" err="1" smtClean="0">
                <a:latin typeface="Tahoma" panose="020B0604030504040204" pitchFamily="34" charset="0"/>
                <a:ea typeface="Tahoma" panose="020B0604030504040204" pitchFamily="34" charset="0"/>
                <a:cs typeface="Tahoma" panose="020B0604030504040204" pitchFamily="34" charset="0"/>
              </a:rPr>
              <a:t>Ofala</a:t>
            </a:r>
            <a:r>
              <a:rPr lang="en-US" sz="2800" dirty="0" smtClean="0">
                <a:latin typeface="Tahoma" panose="020B0604030504040204" pitchFamily="34" charset="0"/>
                <a:ea typeface="Tahoma" panose="020B0604030504040204" pitchFamily="34" charset="0"/>
                <a:cs typeface="Tahoma" panose="020B0604030504040204" pitchFamily="34" charset="0"/>
              </a:rPr>
              <a:t> Festival.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083709" y="971549"/>
            <a:ext cx="3773790" cy="646331"/>
          </a:xfrm>
          <a:prstGeom prst="rect">
            <a:avLst/>
          </a:prstGeom>
          <a:noFill/>
        </p:spPr>
        <p:txBody>
          <a:bodyPr wrap="none" rtlCol="0">
            <a:spAutoFit/>
          </a:bodyPr>
          <a:lstStyle/>
          <a:p>
            <a:r>
              <a:rPr lang="en-US" sz="3600" b="1" dirty="0" smtClean="0">
                <a:solidFill>
                  <a:srgbClr val="A5644E"/>
                </a:solidFill>
                <a:latin typeface="Tahoma" panose="020B0604030504040204" pitchFamily="34" charset="0"/>
                <a:ea typeface="Tahoma" panose="020B0604030504040204" pitchFamily="34" charset="0"/>
                <a:cs typeface="Tahoma" panose="020B0604030504040204" pitchFamily="34" charset="0"/>
              </a:rPr>
              <a:t>ENDORSEMENT</a:t>
            </a:r>
            <a:endParaRPr lang="en-US" sz="3600" b="1" dirty="0">
              <a:solidFill>
                <a:srgbClr val="A5644E"/>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8145193" y="850435"/>
            <a:ext cx="2983155" cy="3108960"/>
          </a:xfrm>
          <a:prstGeom prst="rect">
            <a:avLst/>
          </a:prstGeom>
        </p:spPr>
      </p:pic>
    </p:spTree>
    <p:extLst>
      <p:ext uri="{BB962C8B-B14F-4D97-AF65-F5344CB8AC3E}">
        <p14:creationId xmlns:p14="http://schemas.microsoft.com/office/powerpoint/2010/main" val="395274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72113" b="1221"/>
          <a:stretch/>
        </p:blipFill>
        <p:spPr>
          <a:xfrm>
            <a:off x="696830" y="2395469"/>
            <a:ext cx="10829764" cy="4085035"/>
          </a:xfrm>
          <a:prstGeom prst="rect">
            <a:avLst/>
          </a:prstGeom>
        </p:spPr>
      </p:pic>
    </p:spTree>
    <p:extLst>
      <p:ext uri="{BB962C8B-B14F-4D97-AF65-F5344CB8AC3E}">
        <p14:creationId xmlns:p14="http://schemas.microsoft.com/office/powerpoint/2010/main" val="149368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54310" y="730874"/>
            <a:ext cx="7465454" cy="5599091"/>
          </a:xfrm>
          <a:prstGeom prst="rect">
            <a:avLst/>
          </a:prstGeom>
        </p:spPr>
      </p:pic>
    </p:spTree>
    <p:extLst>
      <p:ext uri="{BB962C8B-B14F-4D97-AF65-F5344CB8AC3E}">
        <p14:creationId xmlns:p14="http://schemas.microsoft.com/office/powerpoint/2010/main" val="315168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49305" y="591733"/>
            <a:ext cx="8028488" cy="5851269"/>
          </a:xfrm>
          <a:prstGeom prst="rect">
            <a:avLst/>
          </a:prstGeom>
        </p:spPr>
      </p:pic>
    </p:spTree>
    <p:extLst>
      <p:ext uri="{BB962C8B-B14F-4D97-AF65-F5344CB8AC3E}">
        <p14:creationId xmlns:p14="http://schemas.microsoft.com/office/powerpoint/2010/main" val="151257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7189" y="914399"/>
            <a:ext cx="7169239" cy="5376929"/>
          </a:xfrm>
          <a:prstGeom prst="rect">
            <a:avLst/>
          </a:prstGeom>
        </p:spPr>
      </p:pic>
    </p:spTree>
    <p:extLst>
      <p:ext uri="{BB962C8B-B14F-4D97-AF65-F5344CB8AC3E}">
        <p14:creationId xmlns:p14="http://schemas.microsoft.com/office/powerpoint/2010/main" val="119470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3944" y="399754"/>
            <a:ext cx="7160654" cy="265304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07606" y="3052801"/>
            <a:ext cx="7031865" cy="3330883"/>
          </a:xfrm>
          <a:prstGeom prst="rect">
            <a:avLst/>
          </a:prstGeom>
        </p:spPr>
      </p:pic>
    </p:spTree>
    <p:extLst>
      <p:ext uri="{BB962C8B-B14F-4D97-AF65-F5344CB8AC3E}">
        <p14:creationId xmlns:p14="http://schemas.microsoft.com/office/powerpoint/2010/main" val="153962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42185" y="695458"/>
            <a:ext cx="7538434" cy="5653826"/>
          </a:xfrm>
          <a:prstGeom prst="ellipse">
            <a:avLst/>
          </a:prstGeom>
          <a:ln>
            <a:noFill/>
          </a:ln>
          <a:effectLst>
            <a:softEdge rad="112500"/>
          </a:effectLst>
        </p:spPr>
      </p:pic>
    </p:spTree>
    <p:extLst>
      <p:ext uri="{BB962C8B-B14F-4D97-AF65-F5344CB8AC3E}">
        <p14:creationId xmlns:p14="http://schemas.microsoft.com/office/powerpoint/2010/main" val="389043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63868" y="658011"/>
            <a:ext cx="8564987" cy="5709991"/>
          </a:xfrm>
          <a:prstGeom prst="rect">
            <a:avLst/>
          </a:prstGeom>
        </p:spPr>
      </p:pic>
    </p:spTree>
    <p:extLst>
      <p:ext uri="{BB962C8B-B14F-4D97-AF65-F5344CB8AC3E}">
        <p14:creationId xmlns:p14="http://schemas.microsoft.com/office/powerpoint/2010/main" val="182785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5833" y="167426"/>
            <a:ext cx="9581881" cy="6387921"/>
          </a:xfrm>
          <a:prstGeom prst="rect">
            <a:avLst/>
          </a:prstGeom>
        </p:spPr>
      </p:pic>
    </p:spTree>
    <p:extLst>
      <p:ext uri="{BB962C8B-B14F-4D97-AF65-F5344CB8AC3E}">
        <p14:creationId xmlns:p14="http://schemas.microsoft.com/office/powerpoint/2010/main" val="229299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2043" y="536619"/>
            <a:ext cx="5190723" cy="346048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88140" y="407831"/>
            <a:ext cx="5577088" cy="371805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2043" y="3769217"/>
            <a:ext cx="4633175" cy="3088783"/>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95632" y="3930023"/>
            <a:ext cx="4150753" cy="276716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426798" y="3005069"/>
            <a:ext cx="2539285" cy="3808928"/>
          </a:xfrm>
          <a:prstGeom prst="rect">
            <a:avLst/>
          </a:prstGeom>
        </p:spPr>
      </p:pic>
    </p:spTree>
    <p:extLst>
      <p:ext uri="{BB962C8B-B14F-4D97-AF65-F5344CB8AC3E}">
        <p14:creationId xmlns:p14="http://schemas.microsoft.com/office/powerpoint/2010/main" val="358874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0952" y="3651161"/>
            <a:ext cx="5151550" cy="2897747"/>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6490952" cy="3651160"/>
          </a:xfrm>
          <a:prstGeom prst="rect">
            <a:avLst/>
          </a:prstGeom>
        </p:spPr>
      </p:pic>
    </p:spTree>
    <p:extLst>
      <p:ext uri="{BB962C8B-B14F-4D97-AF65-F5344CB8AC3E}">
        <p14:creationId xmlns:p14="http://schemas.microsoft.com/office/powerpoint/2010/main" val="21035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0614" y="566671"/>
            <a:ext cx="9813701" cy="5520207"/>
          </a:xfrm>
          <a:prstGeom prst="rect">
            <a:avLst/>
          </a:prstGeom>
        </p:spPr>
      </p:pic>
    </p:spTree>
    <p:extLst>
      <p:ext uri="{BB962C8B-B14F-4D97-AF65-F5344CB8AC3E}">
        <p14:creationId xmlns:p14="http://schemas.microsoft.com/office/powerpoint/2010/main" val="246895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mtClean="0"/>
              <a:t>NIGERIAN EXPORTERS </a:t>
            </a:r>
            <a:r>
              <a:rPr lang="en-US" dirty="0" smtClean="0"/>
              <a:t>CONSORTIUM                      ( NEXCON)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Nigerian Exporters Consortium (NEXCON) is another project developed from simulation in the EXPORT PROMOTION CLASS of the MBA program.</a:t>
            </a:r>
          </a:p>
          <a:p>
            <a:r>
              <a:rPr lang="en-US" dirty="0" smtClean="0"/>
              <a:t>Business owners in the class who are into Manufacturing, Services provision and merchandizing  came together in a consortium in alliance with some other businesses not part of the class for the purpose of carrying out export to other African countries.</a:t>
            </a:r>
          </a:p>
          <a:p>
            <a:r>
              <a:rPr lang="en-US" dirty="0" smtClean="0"/>
              <a:t>The ship that exported made in Nigeria goods  to Senegal via </a:t>
            </a:r>
            <a:r>
              <a:rPr lang="en-US" dirty="0" err="1" smtClean="0"/>
              <a:t>Onne</a:t>
            </a:r>
            <a:r>
              <a:rPr lang="en-US" dirty="0" smtClean="0"/>
              <a:t> port, Port </a:t>
            </a:r>
            <a:r>
              <a:rPr lang="en-US" dirty="0" err="1" smtClean="0"/>
              <a:t>harcourt</a:t>
            </a:r>
            <a:r>
              <a:rPr lang="en-US" dirty="0" smtClean="0"/>
              <a:t> left December 2019</a:t>
            </a:r>
          </a:p>
          <a:p>
            <a:r>
              <a:rPr lang="en-US" dirty="0" smtClean="0">
                <a:hlinkClick r:id="rId2"/>
              </a:rPr>
              <a:t>www.nexconafrican.com</a:t>
            </a:r>
            <a:endParaRPr lang="en-US" dirty="0" smtClean="0"/>
          </a:p>
          <a:p>
            <a:endParaRPr lang="en-US" dirty="0"/>
          </a:p>
        </p:txBody>
      </p:sp>
    </p:spTree>
    <p:extLst>
      <p:ext uri="{BB962C8B-B14F-4D97-AF65-F5344CB8AC3E}">
        <p14:creationId xmlns:p14="http://schemas.microsoft.com/office/powerpoint/2010/main" val="242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26" y="856785"/>
            <a:ext cx="9650570" cy="5624745"/>
          </a:xfrm>
          <a:prstGeom prst="rect">
            <a:avLst/>
          </a:prstGeom>
        </p:spPr>
        <p:txBody>
          <a:bodyPr wrap="square">
            <a:spAutoFit/>
          </a:bodyPr>
          <a:lstStyle/>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Future Perspectives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Sustainability and social responsibility will always be a fundamental part of Onitsha Business School. The School’s strategic objectives are to: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Segoe UI Symbol" panose="020B0502040204020203" pitchFamily="34" charset="0"/>
                <a:ea typeface="Yu Gothic UI" panose="020B0500000000000000" pitchFamily="34" charset="-128"/>
                <a:cs typeface="Segoe UI Symbol" panose="020B0502040204020203" pitchFamily="34" charset="0"/>
              </a:rPr>
              <a:t>✓</a:t>
            </a: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 continue to embed teaching and learning on responsibility and sustainability into the curriculum of its executive education programs.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Segoe UI Symbol" panose="020B0502040204020203" pitchFamily="34" charset="0"/>
                <a:ea typeface="Yu Gothic UI" panose="020B0500000000000000" pitchFamily="34" charset="-128"/>
                <a:cs typeface="Segoe UI Symbol" panose="020B0502040204020203" pitchFamily="34" charset="0"/>
              </a:rPr>
              <a:t>✓</a:t>
            </a: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 extend multi-disciplinary work through collaboration with other higher education institutions and enterprises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Segoe UI Symbol" panose="020B0502040204020203" pitchFamily="34" charset="0"/>
                <a:ea typeface="Yu Gothic UI" panose="020B0500000000000000" pitchFamily="34" charset="-128"/>
                <a:cs typeface="Segoe UI Symbol" panose="020B0502040204020203" pitchFamily="34" charset="0"/>
              </a:rPr>
              <a:t>✓</a:t>
            </a: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 extend teaching and learning activities that develop staff and students’ sustainability literacy and capabilities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Segoe UI Symbol" panose="020B0502040204020203" pitchFamily="34" charset="0"/>
                <a:ea typeface="Yu Gothic UI" panose="020B0500000000000000" pitchFamily="34" charset="-128"/>
                <a:cs typeface="Segoe UI Symbol" panose="020B0502040204020203" pitchFamily="34" charset="0"/>
              </a:rPr>
              <a:t>✓</a:t>
            </a: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further integrate the School’ research expertise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Segoe UI Symbol" panose="020B0502040204020203" pitchFamily="34" charset="0"/>
                <a:ea typeface="Yu Gothic UI" panose="020B0500000000000000" pitchFamily="34" charset="-128"/>
                <a:cs typeface="Segoe UI Symbol" panose="020B0502040204020203" pitchFamily="34" charset="0"/>
              </a:rPr>
              <a:t>✓</a:t>
            </a: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 identify new opportunities for improving the environmental performance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2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414" y="1920410"/>
            <a:ext cx="9006625" cy="3253711"/>
          </a:xfrm>
          <a:prstGeom prst="rect">
            <a:avLst/>
          </a:prstGeom>
        </p:spPr>
        <p:txBody>
          <a:bodyPr wrap="square">
            <a:spAutoFit/>
          </a:bodyPr>
          <a:lstStyle/>
          <a:p>
            <a:pPr algn="just">
              <a:lnSpc>
                <a:spcPct val="107000"/>
              </a:lnSpc>
            </a:pP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In the light of the above objective, the Marathon which has been registered by the School (Onitsha City Marathon) will continue as an annual programme with each new class of MBA/PHD improving on its content and reach.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Other </a:t>
            </a:r>
            <a:r>
              <a:rPr lang="en-US" sz="2400" dirty="0" err="1">
                <a:solidFill>
                  <a:srgbClr val="000000"/>
                </a:solidFill>
                <a:latin typeface="Tahoma" panose="020B0604030504040204" pitchFamily="34" charset="0"/>
                <a:ea typeface="Yu Gothic UI" panose="020B0500000000000000" pitchFamily="34" charset="-128"/>
                <a:cs typeface="Times New Roman" panose="02020603050405020304" pitchFamily="18" charset="0"/>
              </a:rPr>
              <a:t>programmes</a:t>
            </a:r>
            <a:r>
              <a:rPr lang="en-US" sz="2400" dirty="0">
                <a:solidFill>
                  <a:srgbClr val="000000"/>
                </a:solidFill>
                <a:latin typeface="Tahoma" panose="020B0604030504040204" pitchFamily="34" charset="0"/>
                <a:ea typeface="Yu Gothic UI" panose="020B0500000000000000" pitchFamily="34" charset="-128"/>
                <a:cs typeface="Times New Roman" panose="02020603050405020304" pitchFamily="18" charset="0"/>
              </a:rPr>
              <a:t> shall take up a project or two each year also from identified opportunities in the environment to improve its performance.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24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0867" y="1371438"/>
            <a:ext cx="9161172" cy="3785652"/>
          </a:xfrm>
          <a:prstGeom prst="rect">
            <a:avLst/>
          </a:prstGeom>
        </p:spPr>
        <p:txBody>
          <a:bodyPr wrap="square">
            <a:spAutoFit/>
          </a:bodyPr>
          <a:lstStyle/>
          <a:p>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About Onitsha Business School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solidFill>
                  <a:srgbClr val="000000"/>
                </a:solidFill>
                <a:latin typeface="Tahoma" panose="020B0604030504040204" pitchFamily="34" charset="0"/>
                <a:ea typeface="Calibri" panose="020F0502020204030204" pitchFamily="34" charset="0"/>
                <a:cs typeface="TH SarabunPSK"/>
              </a:rPr>
              <a:t>Onitsha Business School (OBS), is an internationally </a:t>
            </a:r>
            <a:r>
              <a:rPr lang="en-US" sz="2400" dirty="0" err="1">
                <a:solidFill>
                  <a:srgbClr val="000000"/>
                </a:solidFill>
                <a:latin typeface="Tahoma" panose="020B0604030504040204" pitchFamily="34" charset="0"/>
                <a:ea typeface="Calibri" panose="020F0502020204030204" pitchFamily="34" charset="0"/>
                <a:cs typeface="TH SarabunPSK"/>
              </a:rPr>
              <a:t>recognised</a:t>
            </a:r>
            <a:r>
              <a:rPr lang="en-US" sz="2400" dirty="0">
                <a:solidFill>
                  <a:srgbClr val="000000"/>
                </a:solidFill>
                <a:latin typeface="Tahoma" panose="020B0604030504040204" pitchFamily="34" charset="0"/>
                <a:ea typeface="Calibri" panose="020F0502020204030204" pitchFamily="34" charset="0"/>
                <a:cs typeface="TH SarabunPSK"/>
              </a:rPr>
              <a:t> business school located in Onitsha, Anambra State, Nigeria that provides professionals, executives and business people with professional and management education across the public and private sectors. OBS will strive to maintain a strong emphasis on professionalism and high ethical standards. The motivation is to develop a new crop of responsible executives and leaders to meet the growing demand for competent and quality leaders of thought in both public and private sectors across the country and globally.</a:t>
            </a:r>
            <a:endParaRPr lang="en-US" sz="2400" dirty="0">
              <a:solidFill>
                <a:srgbClr val="000000"/>
              </a:solidFill>
              <a:effectLst/>
              <a:latin typeface="TH SarabunPSK"/>
              <a:ea typeface="Calibri" panose="020F0502020204030204" pitchFamily="34" charset="0"/>
              <a:cs typeface="TH SarabunPSK"/>
            </a:endParaRPr>
          </a:p>
        </p:txBody>
      </p:sp>
    </p:spTree>
    <p:extLst>
      <p:ext uri="{BB962C8B-B14F-4D97-AF65-F5344CB8AC3E}">
        <p14:creationId xmlns:p14="http://schemas.microsoft.com/office/powerpoint/2010/main" val="311997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079" y="1134786"/>
            <a:ext cx="9144000" cy="4838376"/>
          </a:xfrm>
          <a:prstGeom prst="rect">
            <a:avLst/>
          </a:prstGeom>
        </p:spPr>
        <p:txBody>
          <a:bodyPr wrap="square">
            <a:spAutoFit/>
          </a:bodyPr>
          <a:lstStyle/>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Its services encompasses but not limited to the following: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00"/>
                </a:solidFill>
                <a:latin typeface="Tahoma" panose="020B0604030504040204" pitchFamily="34" charset="0"/>
                <a:ea typeface="Calibri" panose="020F0502020204030204" pitchFamily="34" charset="0"/>
                <a:cs typeface="TH SarabunPSK"/>
              </a:rPr>
              <a:t>Facilitation of Professional Certificate Courses </a:t>
            </a:r>
            <a:endParaRPr lang="en-US" sz="2400" dirty="0">
              <a:solidFill>
                <a:srgbClr val="000000"/>
              </a:solidFill>
              <a:latin typeface="TH SarabunPSK"/>
              <a:ea typeface="Calibri" panose="020F0502020204030204" pitchFamily="34" charset="0"/>
              <a:cs typeface="TH SarabunPSK"/>
            </a:endParaRPr>
          </a:p>
          <a:p>
            <a:pPr marL="342900" indent="-342900" algn="just">
              <a:lnSpc>
                <a:spcPct val="107000"/>
              </a:lnSpc>
              <a:spcAft>
                <a:spcPts val="175"/>
              </a:spcAft>
              <a:buFont typeface="Arial" panose="020B0604020202020204" pitchFamily="34" charset="0"/>
              <a:buChar char="•"/>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Facilitation of Seminars and </a:t>
            </a:r>
            <a:r>
              <a:rPr lang="en-US" sz="2400" dirty="0" smtClean="0">
                <a:solidFill>
                  <a:srgbClr val="000000"/>
                </a:solidFill>
                <a:latin typeface="Tahoma" panose="020B0604030504040204" pitchFamily="34" charset="0"/>
                <a:ea typeface="Calibri" panose="020F0502020204030204" pitchFamily="34" charset="0"/>
                <a:cs typeface="Times New Roman" panose="02020603050405020304" pitchFamily="18" charset="0"/>
              </a:rPr>
              <a:t>Workshops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175"/>
              </a:spcAft>
              <a:buFont typeface="Arial" panose="020B0604020202020204" pitchFamily="34" charset="0"/>
              <a:buChar char="•"/>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Tuition support for Executive MBA, MBA and Doctorate programs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00"/>
                </a:solidFill>
                <a:latin typeface="Tahoma" panose="020B0604030504040204" pitchFamily="34" charset="0"/>
                <a:ea typeface="Calibri" panose="020F0502020204030204" pitchFamily="34" charset="0"/>
                <a:cs typeface="TH SarabunPSK"/>
              </a:rPr>
              <a:t>Policy development </a:t>
            </a:r>
            <a:endParaRPr lang="en-US" sz="2400" dirty="0">
              <a:solidFill>
                <a:srgbClr val="000000"/>
              </a:solidFill>
              <a:latin typeface="TH SarabunPSK"/>
              <a:ea typeface="Calibri" panose="020F0502020204030204" pitchFamily="34" charset="0"/>
              <a:cs typeface="TH SarabunPSK"/>
            </a:endParaRPr>
          </a:p>
          <a:p>
            <a:pPr marL="342900" indent="-342900" algn="just">
              <a:lnSpc>
                <a:spcPct val="107000"/>
              </a:lnSpc>
              <a:spcAft>
                <a:spcPts val="175"/>
              </a:spcAft>
              <a:buFont typeface="Arial" panose="020B0604020202020204" pitchFamily="34" charset="0"/>
              <a:buChar char="•"/>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Consultancy Services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International Research Centre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OBS in its drive to be the leading global business school has developed partnerships with international and local business schools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193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231" y="728834"/>
            <a:ext cx="8929352" cy="5340501"/>
          </a:xfrm>
          <a:prstGeom prst="rect">
            <a:avLst/>
          </a:prstGeom>
        </p:spPr>
        <p:txBody>
          <a:bodyPr wrap="square">
            <a:spAutoFit/>
          </a:bodyPr>
          <a:lstStyle/>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VISION</a:t>
            </a:r>
            <a:r>
              <a:rPr lang="en-US" sz="2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smtClean="0">
                <a:solidFill>
                  <a:srgbClr val="000000"/>
                </a:solidFill>
                <a:latin typeface="Tahoma" panose="020B0604030504040204" pitchFamily="34" charset="0"/>
                <a:ea typeface="Calibri" panose="020F0502020204030204" pitchFamily="34" charset="0"/>
                <a:cs typeface="Times New Roman" panose="02020603050405020304" pitchFamily="18" charset="0"/>
              </a:rPr>
              <a:t>To be the reference point for business education in Africa.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b="1" dirty="0" smtClean="0">
                <a:solidFill>
                  <a:srgbClr val="A5644E"/>
                </a:solidFill>
                <a:latin typeface="Tahoma" panose="020B0604030504040204" pitchFamily="34" charset="0"/>
                <a:ea typeface="Calibri" panose="020F0502020204030204" pitchFamily="34" charset="0"/>
                <a:cs typeface="Times New Roman" panose="02020603050405020304" pitchFamily="18" charset="0"/>
              </a:rPr>
              <a:t>MISSION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ahoma" panose="020B0604030504040204" pitchFamily="34" charset="0"/>
                <a:ea typeface="Tahoma" panose="020B0604030504040204" pitchFamily="34" charset="0"/>
                <a:cs typeface="Tahoma" panose="020B0604030504040204" pitchFamily="34" charset="0"/>
              </a:rPr>
              <a:t>To discover, develop and deploy appropriately human resources and allied competencies required for business development and support, delivered by well trained and highly motivated work force, employing contemporary methodology to generate superior returns and ensure adequate added value to students and the business community.</a:t>
            </a:r>
          </a:p>
          <a:p>
            <a:r>
              <a:rPr lang="en-US" sz="2400" b="1" dirty="0" smtClean="0">
                <a:solidFill>
                  <a:srgbClr val="A5644E"/>
                </a:solidFill>
                <a:latin typeface="Tahoma" panose="020B0604030504040204" pitchFamily="34" charset="0"/>
                <a:ea typeface="Calibri" panose="020F0502020204030204" pitchFamily="34" charset="0"/>
                <a:cs typeface="Times New Roman" panose="02020603050405020304" pitchFamily="18" charset="0"/>
              </a:rPr>
              <a:t>CORE </a:t>
            </a: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VALUES </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smtClean="0">
                <a:solidFill>
                  <a:srgbClr val="000000"/>
                </a:solidFill>
                <a:latin typeface="Tahoma" panose="020B0604030504040204" pitchFamily="34" charset="0"/>
                <a:ea typeface="Calibri" panose="020F0502020204030204" pitchFamily="34" charset="0"/>
                <a:cs typeface="TH SarabunPSK"/>
              </a:rPr>
              <a:t>Leadership </a:t>
            </a:r>
            <a:endParaRPr lang="en-US" sz="2400" dirty="0">
              <a:solidFill>
                <a:srgbClr val="000000"/>
              </a:solidFill>
              <a:latin typeface="TH SarabunPSK"/>
              <a:ea typeface="Calibri" panose="020F0502020204030204" pitchFamily="34" charset="0"/>
              <a:cs typeface="TH SarabunPSK"/>
            </a:endParaRPr>
          </a:p>
          <a:p>
            <a:pPr marL="342900" indent="-342900" algn="just">
              <a:buFont typeface="Arial" panose="020B0604020202020204" pitchFamily="34" charset="0"/>
              <a:buChar char="•"/>
            </a:pPr>
            <a:r>
              <a:rPr lang="en-US" sz="2400" dirty="0" smtClean="0">
                <a:solidFill>
                  <a:srgbClr val="000000"/>
                </a:solidFill>
                <a:latin typeface="Tahoma" panose="020B0604030504040204" pitchFamily="34" charset="0"/>
                <a:ea typeface="Calibri" panose="020F0502020204030204" pitchFamily="34" charset="0"/>
                <a:cs typeface="TH SarabunPSK"/>
              </a:rPr>
              <a:t>Integrity</a:t>
            </a:r>
            <a:endParaRPr lang="en-US" sz="2400" dirty="0">
              <a:solidFill>
                <a:srgbClr val="000000"/>
              </a:solidFill>
              <a:latin typeface="TH SarabunPSK"/>
              <a:ea typeface="Calibri" panose="020F0502020204030204" pitchFamily="34" charset="0"/>
              <a:cs typeface="TH SarabunPSK"/>
            </a:endParaRPr>
          </a:p>
          <a:p>
            <a:pPr marL="342900" indent="-342900" algn="just">
              <a:buFont typeface="Arial" panose="020B0604020202020204" pitchFamily="34" charset="0"/>
              <a:buChar char="•"/>
            </a:pPr>
            <a:r>
              <a:rPr lang="en-US" sz="2400" dirty="0" smtClean="0">
                <a:solidFill>
                  <a:srgbClr val="000000"/>
                </a:solidFill>
                <a:latin typeface="Tahoma" panose="020B0604030504040204" pitchFamily="34" charset="0"/>
                <a:ea typeface="Calibri" panose="020F0502020204030204" pitchFamily="34" charset="0"/>
                <a:cs typeface="TH SarabunPSK"/>
              </a:rPr>
              <a:t>Knowledge</a:t>
            </a:r>
            <a:endParaRPr lang="en-US" sz="2400" dirty="0">
              <a:solidFill>
                <a:srgbClr val="000000"/>
              </a:solidFill>
              <a:latin typeface="TH SarabunPSK"/>
              <a:ea typeface="Calibri" panose="020F0502020204030204" pitchFamily="34" charset="0"/>
              <a:cs typeface="TH SarabunPSK"/>
            </a:endParaRPr>
          </a:p>
          <a:p>
            <a:pPr marL="342900" indent="-342900" algn="just">
              <a:buFont typeface="Arial" panose="020B0604020202020204" pitchFamily="34" charset="0"/>
              <a:buChar char="•"/>
            </a:pPr>
            <a:r>
              <a:rPr lang="en-US" sz="2400" dirty="0" smtClean="0">
                <a:latin typeface="Tahoma" panose="020B0604030504040204" pitchFamily="34" charset="0"/>
                <a:ea typeface="Calibri" panose="020F0502020204030204" pitchFamily="34" charset="0"/>
              </a:rPr>
              <a:t>Professionalism </a:t>
            </a:r>
            <a:endParaRPr lang="en-US" sz="2400" dirty="0"/>
          </a:p>
        </p:txBody>
      </p:sp>
    </p:spTree>
    <p:extLst>
      <p:ext uri="{BB962C8B-B14F-4D97-AF65-F5344CB8AC3E}">
        <p14:creationId xmlns:p14="http://schemas.microsoft.com/office/powerpoint/2010/main" val="161025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110" y="790637"/>
            <a:ext cx="8633138" cy="5460213"/>
          </a:xfrm>
          <a:prstGeom prst="rect">
            <a:avLst/>
          </a:prstGeom>
        </p:spPr>
        <p:txBody>
          <a:bodyPr wrap="square">
            <a:spAutoFit/>
          </a:bodyPr>
          <a:lstStyle/>
          <a:p>
            <a:pPr algn="just">
              <a:lnSpc>
                <a:spcPct val="107000"/>
              </a:lnSpc>
            </a:pPr>
            <a:r>
              <a:rPr lang="en-US" sz="2400" b="1" dirty="0">
                <a:solidFill>
                  <a:srgbClr val="A5644E"/>
                </a:solidFill>
                <a:latin typeface="Tahoma" panose="020B0604030504040204" pitchFamily="34" charset="0"/>
                <a:ea typeface="Calibri" panose="020F0502020204030204" pitchFamily="34" charset="0"/>
                <a:cs typeface="Times New Roman" panose="02020603050405020304" pitchFamily="18" charset="0"/>
              </a:rPr>
              <a:t>Program</a:t>
            </a:r>
            <a:endParaRPr lang="en-US" sz="2400" dirty="0">
              <a:solidFill>
                <a:srgbClr val="A5644E"/>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solidFill>
                  <a:srgbClr val="000000"/>
                </a:solidFill>
                <a:latin typeface="Tahoma" panose="020B0604030504040204" pitchFamily="34" charset="0"/>
                <a:ea typeface="Calibri" panose="020F0502020204030204" pitchFamily="34" charset="0"/>
                <a:cs typeface="TH SarabunPSK"/>
              </a:rPr>
              <a:t>Chartered Institute of Procurement and Supply (CIPS) </a:t>
            </a:r>
            <a:endParaRPr lang="en-US" sz="2400" dirty="0">
              <a:solidFill>
                <a:srgbClr val="000000"/>
              </a:solidFill>
              <a:latin typeface="TH SarabunPSK"/>
              <a:ea typeface="Calibri" panose="020F0502020204030204" pitchFamily="34" charset="0"/>
              <a:cs typeface="TH SarabunPSK"/>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Onitsha Business School offers the Chartered Institute of Procurement and Supply certifications from certificate to professional diploma levels ranging from: </a:t>
            </a:r>
            <a:endParaRPr lang="en-US" sz="2400" dirty="0" smtClean="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algn="just">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95"/>
              </a:spcAft>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1. Certificate in Procurement and Supply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95"/>
              </a:spcAft>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2. Advanced Certificate in Procurement and Supply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95"/>
              </a:spcAft>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3. Diploma in Procurement and Supply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95"/>
              </a:spcAft>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4. Advanced Diploma in Procurement and Supply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00"/>
                </a:solidFill>
                <a:latin typeface="Tahoma" panose="020B0604030504040204" pitchFamily="34" charset="0"/>
                <a:ea typeface="Calibri" panose="020F0502020204030204" pitchFamily="34" charset="0"/>
                <a:cs typeface="Times New Roman" panose="02020603050405020304" pitchFamily="18" charset="0"/>
              </a:rPr>
              <a:t>5. Professional Diploma in Procurement and Supply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052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2084" y="2727054"/>
            <a:ext cx="8388439" cy="1200329"/>
          </a:xfrm>
          <a:prstGeom prst="rect">
            <a:avLst/>
          </a:prstGeom>
        </p:spPr>
        <p:txBody>
          <a:bodyPr wrap="square">
            <a:spAutoFit/>
          </a:bodyPr>
          <a:lstStyle/>
          <a:p>
            <a:pPr algn="ctr"/>
            <a:r>
              <a:rPr lang="en-US" sz="3600" b="1" dirty="0">
                <a:solidFill>
                  <a:srgbClr val="A5644E"/>
                </a:solidFill>
                <a:latin typeface="Tahoma" panose="020B0604030504040204" pitchFamily="34" charset="0"/>
                <a:ea typeface="Calibri" panose="020F0502020204030204" pitchFamily="34" charset="0"/>
                <a:cs typeface="Futura"/>
              </a:rPr>
              <a:t>THE PRINCIPLES OF RESPONSIBLE MANAGEMENT EDUCATION</a:t>
            </a:r>
            <a:endParaRPr lang="en-US" b="1" dirty="0">
              <a:solidFill>
                <a:srgbClr val="A5644E"/>
              </a:solidFill>
              <a:latin typeface="Futur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71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duct overview presentat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roduct overview presentation.potx" id="{B28DC015-93EB-44B4-96D3-A8389FA731F7}" vid="{002F0659-0D88-4125-B907-A96737D600EC}"/>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product overview presentation</Template>
  <TotalTime>1469</TotalTime>
  <Words>1702</Words>
  <Application>Microsoft Office PowerPoint</Application>
  <PresentationFormat>Widescreen</PresentationFormat>
  <Paragraphs>129</Paragraphs>
  <Slides>47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Calibri</vt:lpstr>
      <vt:lpstr>Century Gothic</vt:lpstr>
      <vt:lpstr>Futura</vt:lpstr>
      <vt:lpstr>Segoe UI Symbol</vt:lpstr>
      <vt:lpstr>Tahoma</vt:lpstr>
      <vt:lpstr>TH SarabunPSK</vt:lpstr>
      <vt:lpstr>Times New Roman</vt:lpstr>
      <vt:lpstr>Wingdings 2</vt:lpstr>
      <vt:lpstr>Yu Gothic UI</vt:lpstr>
      <vt:lpstr>Product overview presentation</vt:lpstr>
      <vt:lpstr>SHARING INFORMATION ON PROGRESS (SIP) APRIL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NIGERIAN EXPORTERS CONSORTIUM                      ( NEXCON)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Name</dc:title>
  <dc:creator>GTC</dc:creator>
  <cp:lastModifiedBy>SLY</cp:lastModifiedBy>
  <cp:revision>56</cp:revision>
  <dcterms:created xsi:type="dcterms:W3CDTF">2019-12-05T17:09:10Z</dcterms:created>
  <dcterms:modified xsi:type="dcterms:W3CDTF">2020-05-01T18:15:03Z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